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7" r:id="rId2"/>
    <p:sldId id="258" r:id="rId3"/>
    <p:sldId id="259" r:id="rId4"/>
    <p:sldId id="260" r:id="rId5"/>
    <p:sldId id="261" r:id="rId6"/>
    <p:sldId id="358" r:id="rId7"/>
    <p:sldId id="359" r:id="rId8"/>
    <p:sldId id="354" r:id="rId9"/>
    <p:sldId id="360" r:id="rId10"/>
    <p:sldId id="275" r:id="rId11"/>
    <p:sldId id="276" r:id="rId12"/>
    <p:sldId id="356" r:id="rId13"/>
    <p:sldId id="305" r:id="rId14"/>
    <p:sldId id="267" r:id="rId15"/>
    <p:sldId id="279" r:id="rId16"/>
    <p:sldId id="307" r:id="rId17"/>
    <p:sldId id="318" r:id="rId18"/>
    <p:sldId id="286" r:id="rId19"/>
    <p:sldId id="326" r:id="rId20"/>
    <p:sldId id="348" r:id="rId21"/>
    <p:sldId id="355" r:id="rId22"/>
    <p:sldId id="291" r:id="rId23"/>
    <p:sldId id="292" r:id="rId24"/>
    <p:sldId id="361" r:id="rId25"/>
    <p:sldId id="357" r:id="rId26"/>
    <p:sldId id="317" r:id="rId27"/>
    <p:sldId id="334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250" autoAdjust="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E46EDB-61F6-4B5D-A1DF-AD52DFCFC6A5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6E0E77-40E5-43E0-9B02-D49B839473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1817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fld id="{130283E5-4474-44ED-B84B-BFBE55B934A7}" type="slidenum">
              <a:rPr lang="en-US" sz="1200" b="0">
                <a:latin typeface="Arial" charset="0"/>
              </a:rPr>
              <a:pPr eaLnBrk="1" hangingPunct="1"/>
              <a:t>2</a:t>
            </a:fld>
            <a:endParaRPr lang="en-US" sz="1200" b="0">
              <a:latin typeface="Arial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fld id="{9C4BA78F-4992-47DC-8CDB-338F0C7B6FA1}" type="slidenum">
              <a:rPr lang="en-US" sz="1200" b="0">
                <a:latin typeface="Arial" charset="0"/>
              </a:rPr>
              <a:pPr eaLnBrk="1" hangingPunct="1"/>
              <a:t>10</a:t>
            </a:fld>
            <a:endParaRPr lang="en-US" sz="1200" b="0">
              <a:latin typeface="Arial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fld id="{C1C20493-69D4-4BD9-9FBD-7F9D5EA176A4}" type="slidenum">
              <a:rPr lang="en-US" sz="1200" b="0">
                <a:latin typeface="Arial" charset="0"/>
              </a:rPr>
              <a:pPr eaLnBrk="1" hangingPunct="1"/>
              <a:t>11</a:t>
            </a:fld>
            <a:endParaRPr lang="en-US" sz="1200" b="0">
              <a:latin typeface="Arial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fld id="{C1C20493-69D4-4BD9-9FBD-7F9D5EA176A4}" type="slidenum">
              <a:rPr lang="en-US" sz="1200" b="0">
                <a:latin typeface="Arial" charset="0"/>
              </a:rPr>
              <a:pPr eaLnBrk="1" hangingPunct="1"/>
              <a:t>12</a:t>
            </a:fld>
            <a:endParaRPr lang="en-US" sz="1200" b="0">
              <a:latin typeface="Arial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fld id="{76600741-3BF5-40F0-AA47-A30E0C7D5336}" type="slidenum">
              <a:rPr lang="en-US" sz="1200" b="0">
                <a:latin typeface="Arial" charset="0"/>
              </a:rPr>
              <a:pPr eaLnBrk="1" hangingPunct="1"/>
              <a:t>14</a:t>
            </a:fld>
            <a:endParaRPr lang="en-US" sz="1200" b="0">
              <a:latin typeface="Arial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fld id="{EE9BE0CF-A397-41E3-ADAA-AC7543F9B037}" type="slidenum">
              <a:rPr lang="en-US" sz="1200" b="0">
                <a:latin typeface="Arial" charset="0"/>
              </a:rPr>
              <a:pPr eaLnBrk="1" hangingPunct="1"/>
              <a:t>15</a:t>
            </a:fld>
            <a:endParaRPr lang="en-US" sz="1200" b="0">
              <a:latin typeface="Arial" charset="0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E3E2BD-14BE-4FDA-908E-79B6DB955DE6}" type="slidenum">
              <a:rPr lang="en-US"/>
              <a:pPr/>
              <a:t>16</a:t>
            </a:fld>
            <a:endParaRPr lang="en-US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r>
              <a:rPr lang="en-US" sz="1600" b="1" u="sng"/>
              <a:t>Slide 16</a:t>
            </a:r>
            <a:r>
              <a:rPr lang="en-US" sz="1600" b="1"/>
              <a:t>: Một số thí dụ về sử dụng ròng rọc (C5)</a:t>
            </a:r>
          </a:p>
          <a:p>
            <a:pPr>
              <a:buFontTx/>
              <a:buChar char="•"/>
            </a:pPr>
            <a:r>
              <a:rPr lang="en-US" sz="1600"/>
              <a:t>GV nhấp chuột để xuất hiện ghi chú</a:t>
            </a:r>
          </a:p>
          <a:p>
            <a:pPr>
              <a:buFontTx/>
              <a:buChar char="•"/>
            </a:pPr>
            <a:r>
              <a:rPr lang="en-US"/>
              <a:t>Thiết bị thể thao: đây là dụng cụ tập cơ tay</a:t>
            </a:r>
          </a:p>
          <a:p>
            <a:pPr>
              <a:buFontTx/>
              <a:buChar char="•"/>
            </a:pPr>
            <a:r>
              <a:rPr lang="en-US"/>
              <a:t>Cần cẩu: sử dụng ròng rọc thông qua môtơ để cuốn hoặc thả dây</a:t>
            </a:r>
          </a:p>
          <a:p>
            <a:pPr>
              <a:buFontTx/>
              <a:buChar char="•"/>
            </a:pPr>
            <a:r>
              <a:rPr lang="en-US"/>
              <a:t>Dụng cụ leo núi: Sau khi thắt đai an toàn, người leo núi sẽ vừa leo vừa căng dây, qua hệ thống ròng rọc để giữ thăng bằng</a:t>
            </a:r>
          </a:p>
          <a:p>
            <a:pPr>
              <a:buFontTx/>
              <a:buChar char="•"/>
            </a:pPr>
            <a:r>
              <a:rPr lang="en-US"/>
              <a:t> GV nhấp chuột để chuyển qua slide 16 (Trả lời C6)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78F5EE-A975-455B-9ED0-3533BCC746C3}" type="slidenum">
              <a:rPr lang="en-US"/>
              <a:pPr/>
              <a:t>19</a:t>
            </a:fld>
            <a:endParaRPr lang="en-US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1600" b="1" u="sng"/>
              <a:t>Slide 18:</a:t>
            </a:r>
            <a:r>
              <a:rPr lang="en-US" sz="1600"/>
              <a:t> </a:t>
            </a:r>
            <a:r>
              <a:rPr lang="en-US" sz="1600" b="1"/>
              <a:t>Trả lời</a:t>
            </a:r>
            <a:r>
              <a:rPr lang="en-US" sz="1600"/>
              <a:t> </a:t>
            </a:r>
            <a:r>
              <a:rPr lang="en-US" sz="1600" b="1"/>
              <a:t>C7</a:t>
            </a:r>
          </a:p>
          <a:p>
            <a:pPr>
              <a:buFontTx/>
              <a:buChar char="•"/>
            </a:pPr>
            <a:r>
              <a:rPr lang="en-US"/>
              <a:t>Màn hình hiển thị hình hai ngôi nhà và 2 loại ròng rọc cùng vớI câu hỏi “Sử dụng hệ thống ròng rọc nào trong hình sau lợi hơn ? Nêu lý do?</a:t>
            </a:r>
          </a:p>
          <a:p>
            <a:pPr>
              <a:buFontTx/>
              <a:buChar char="•"/>
            </a:pPr>
            <a:r>
              <a:rPr lang="en-US"/>
              <a:t>GV gọi một vài HS trả lời</a:t>
            </a:r>
          </a:p>
          <a:p>
            <a:pPr>
              <a:buFontTx/>
              <a:buChar char="•"/>
            </a:pPr>
            <a:r>
              <a:rPr lang="en-US"/>
              <a:t>GV nhấp chuột để hiển thị phần trả lời </a:t>
            </a:r>
          </a:p>
          <a:p>
            <a:pPr>
              <a:buFontTx/>
              <a:buChar char="•"/>
            </a:pPr>
            <a:r>
              <a:rPr lang="en-US"/>
              <a:t>GV nhấp chuột chuyển qua slide 18 (giới thiệu Palăng)</a:t>
            </a:r>
          </a:p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D6E7B-75A0-4A74-81D4-D75EDD1AF9C7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07014-AABA-4581-A1D4-9F47A8883E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449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D6E7B-75A0-4A74-81D4-D75EDD1AF9C7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07014-AABA-4581-A1D4-9F47A8883E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744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D6E7B-75A0-4A74-81D4-D75EDD1AF9C7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07014-AABA-4581-A1D4-9F47A8883E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16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D6E7B-75A0-4A74-81D4-D75EDD1AF9C7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07014-AABA-4581-A1D4-9F47A8883E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052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D6E7B-75A0-4A74-81D4-D75EDD1AF9C7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07014-AABA-4581-A1D4-9F47A8883E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73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D6E7B-75A0-4A74-81D4-D75EDD1AF9C7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07014-AABA-4581-A1D4-9F47A8883E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513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D6E7B-75A0-4A74-81D4-D75EDD1AF9C7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07014-AABA-4581-A1D4-9F47A8883E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052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D6E7B-75A0-4A74-81D4-D75EDD1AF9C7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07014-AABA-4581-A1D4-9F47A8883E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401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D6E7B-75A0-4A74-81D4-D75EDD1AF9C7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07014-AABA-4581-A1D4-9F47A8883E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967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D6E7B-75A0-4A74-81D4-D75EDD1AF9C7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07014-AABA-4581-A1D4-9F47A8883E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701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D6E7B-75A0-4A74-81D4-D75EDD1AF9C7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07014-AABA-4581-A1D4-9F47A8883E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849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0D6E7B-75A0-4A74-81D4-D75EDD1AF9C7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607014-AABA-4581-A1D4-9F47A8883E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182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jpeg"/><Relationship Id="rId4" Type="http://schemas.openxmlformats.org/officeDocument/2006/relationships/audio" Target="../media/audio4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jpeg"/><Relationship Id="rId4" Type="http://schemas.openxmlformats.org/officeDocument/2006/relationships/audio" Target="../media/audio4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2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Hoa%20li%206\CAP%20TREO%201.mpg" TargetMode="Externa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Minh1082QN\AppData\Local\Temp\Rar$DIa0.635\Rong%20roc%20(bai%2016).pps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7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gif"/><Relationship Id="rId13" Type="http://schemas.openxmlformats.org/officeDocument/2006/relationships/image" Target="../media/image40.jpeg"/><Relationship Id="rId3" Type="http://schemas.openxmlformats.org/officeDocument/2006/relationships/image" Target="../media/image31.jpeg"/><Relationship Id="rId7" Type="http://schemas.openxmlformats.org/officeDocument/2006/relationships/image" Target="../media/image34.gif"/><Relationship Id="rId12" Type="http://schemas.openxmlformats.org/officeDocument/2006/relationships/image" Target="../media/image39.jpeg"/><Relationship Id="rId17" Type="http://schemas.openxmlformats.org/officeDocument/2006/relationships/image" Target="../media/image44.emf"/><Relationship Id="rId2" Type="http://schemas.openxmlformats.org/officeDocument/2006/relationships/image" Target="../media/image1.jpeg"/><Relationship Id="rId16" Type="http://schemas.openxmlformats.org/officeDocument/2006/relationships/image" Target="../media/image43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11" Type="http://schemas.openxmlformats.org/officeDocument/2006/relationships/image" Target="../media/image38.jpeg"/><Relationship Id="rId5" Type="http://schemas.openxmlformats.org/officeDocument/2006/relationships/image" Target="../media/image32.jpeg"/><Relationship Id="rId15" Type="http://schemas.openxmlformats.org/officeDocument/2006/relationships/image" Target="../media/image42.emf"/><Relationship Id="rId10" Type="http://schemas.openxmlformats.org/officeDocument/2006/relationships/image" Target="../media/image37.jpeg"/><Relationship Id="rId4" Type="http://schemas.openxmlformats.org/officeDocument/2006/relationships/image" Target="../media/image17.jpeg"/><Relationship Id="rId9" Type="http://schemas.openxmlformats.org/officeDocument/2006/relationships/image" Target="../media/image36.jpeg"/><Relationship Id="rId14" Type="http://schemas.openxmlformats.org/officeDocument/2006/relationships/image" Target="../media/image41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gif"/><Relationship Id="rId5" Type="http://schemas.openxmlformats.org/officeDocument/2006/relationships/image" Target="../media/image46.png"/><Relationship Id="rId4" Type="http://schemas.openxmlformats.org/officeDocument/2006/relationships/image" Target="../media/image45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"/>
            <a:ext cx="7772400" cy="914400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Kiểm tra bài cũ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838200"/>
            <a:ext cx="7162801" cy="762000"/>
          </a:xfrm>
        </p:spPr>
        <p:txBody>
          <a:bodyPr>
            <a:normAutofit/>
          </a:bodyPr>
          <a:lstStyle/>
          <a:p>
            <a:pPr algn="l"/>
            <a:r>
              <a:rPr lang="en-US" sz="44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Mô tả cấu tạo của đòn bẩy</a:t>
            </a:r>
            <a:endParaRPr lang="en-US" sz="4400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2" name="Group 20"/>
          <p:cNvGrpSpPr>
            <a:grpSpLocks noChangeAspect="1"/>
          </p:cNvGrpSpPr>
          <p:nvPr/>
        </p:nvGrpSpPr>
        <p:grpSpPr bwMode="auto">
          <a:xfrm>
            <a:off x="1498600" y="1066800"/>
            <a:ext cx="5130800" cy="2209800"/>
            <a:chOff x="576" y="864"/>
            <a:chExt cx="5320" cy="3048"/>
          </a:xfrm>
        </p:grpSpPr>
        <p:sp>
          <p:nvSpPr>
            <p:cNvPr id="23" name="AutoShape 21"/>
            <p:cNvSpPr>
              <a:spLocks noChangeAspect="1" noChangeArrowheads="1"/>
            </p:cNvSpPr>
            <p:nvPr/>
          </p:nvSpPr>
          <p:spPr bwMode="auto">
            <a:xfrm>
              <a:off x="576" y="864"/>
              <a:ext cx="5320" cy="3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24" name="Group 22"/>
            <p:cNvGrpSpPr>
              <a:grpSpLocks/>
            </p:cNvGrpSpPr>
            <p:nvPr/>
          </p:nvGrpSpPr>
          <p:grpSpPr bwMode="auto">
            <a:xfrm>
              <a:off x="1681" y="1626"/>
              <a:ext cx="3741" cy="2286"/>
              <a:chOff x="1681" y="1626"/>
              <a:chExt cx="3741" cy="2286"/>
            </a:xfrm>
          </p:grpSpPr>
          <p:sp>
            <p:nvSpPr>
              <p:cNvPr id="25" name="Rectangle 23"/>
              <p:cNvSpPr>
                <a:spLocks noChangeArrowheads="1"/>
              </p:cNvSpPr>
              <p:nvPr/>
            </p:nvSpPr>
            <p:spPr bwMode="auto">
              <a:xfrm>
                <a:off x="1681" y="2769"/>
                <a:ext cx="980" cy="11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000" b="0" i="0" u="none" strike="noStrike" cap="none" normalizeH="0" baseline="0" dirty="0" smtClean="0">
                    <a:ln>
                      <a:noFill/>
                    </a:ln>
                    <a:effectLst/>
                    <a:latin typeface="Arial" pitchFamily="34" charset="0"/>
                    <a:cs typeface="Arial" pitchFamily="34" charset="0"/>
                  </a:rPr>
                  <a:t>O</a:t>
                </a:r>
                <a:r>
                  <a:rPr kumimoji="0" lang="en-US" sz="3000" b="0" i="0" u="none" strike="noStrike" cap="none" normalizeH="0" baseline="-25000" dirty="0" smtClean="0">
                    <a:ln>
                      <a:noFill/>
                    </a:ln>
                    <a:effectLst/>
                    <a:latin typeface="Arial" pitchFamily="34" charset="0"/>
                    <a:cs typeface="Arial" pitchFamily="34" charset="0"/>
                  </a:rPr>
                  <a:t>1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6" name="Rectangle 24"/>
              <p:cNvSpPr>
                <a:spLocks noChangeArrowheads="1"/>
              </p:cNvSpPr>
              <p:nvPr/>
            </p:nvSpPr>
            <p:spPr bwMode="auto">
              <a:xfrm>
                <a:off x="2690" y="1772"/>
                <a:ext cx="980" cy="11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000" b="0" i="0" u="none" strike="noStrike" cap="none" normalizeH="0" baseline="0" dirty="0" smtClean="0">
                    <a:ln>
                      <a:noFill/>
                    </a:ln>
                    <a:effectLst/>
                    <a:latin typeface="Arial" pitchFamily="34" charset="0"/>
                    <a:cs typeface="Arial" pitchFamily="34" charset="0"/>
                  </a:rPr>
                  <a:t>O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7" name="Rectangle 25"/>
              <p:cNvSpPr>
                <a:spLocks noChangeArrowheads="1"/>
              </p:cNvSpPr>
              <p:nvPr/>
            </p:nvSpPr>
            <p:spPr bwMode="auto">
              <a:xfrm>
                <a:off x="4442" y="1626"/>
                <a:ext cx="980" cy="11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000" b="0" i="0" u="none" strike="noStrike" cap="none" normalizeH="0" baseline="0" dirty="0" smtClean="0">
                    <a:ln>
                      <a:noFill/>
                    </a:ln>
                    <a:effectLst/>
                    <a:latin typeface="Arial" pitchFamily="34" charset="0"/>
                    <a:cs typeface="Arial" pitchFamily="34" charset="0"/>
                  </a:rPr>
                  <a:t>O</a:t>
                </a:r>
                <a:r>
                  <a:rPr kumimoji="0" lang="en-US" sz="3000" b="0" i="0" u="none" strike="noStrike" cap="none" normalizeH="0" baseline="-25000" dirty="0" smtClean="0">
                    <a:ln>
                      <a:noFill/>
                    </a:ln>
                    <a:effectLst/>
                    <a:latin typeface="Arial" pitchFamily="34" charset="0"/>
                    <a:cs typeface="Arial" pitchFamily="34" charset="0"/>
                  </a:rPr>
                  <a:t>2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28" name="Group 26"/>
              <p:cNvGrpSpPr>
                <a:grpSpLocks/>
              </p:cNvGrpSpPr>
              <p:nvPr/>
            </p:nvGrpSpPr>
            <p:grpSpPr bwMode="auto">
              <a:xfrm>
                <a:off x="1696" y="1686"/>
                <a:ext cx="2940" cy="1465"/>
                <a:chOff x="1696" y="1686"/>
                <a:chExt cx="2940" cy="1465"/>
              </a:xfrm>
            </p:grpSpPr>
            <p:sp>
              <p:nvSpPr>
                <p:cNvPr id="29" name="Line 27"/>
                <p:cNvSpPr>
                  <a:spLocks noChangeShapeType="1"/>
                </p:cNvSpPr>
                <p:nvPr/>
              </p:nvSpPr>
              <p:spPr bwMode="auto">
                <a:xfrm flipH="1">
                  <a:off x="2676" y="2388"/>
                  <a:ext cx="280" cy="763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" name="Line 28"/>
                <p:cNvSpPr>
                  <a:spLocks noChangeShapeType="1"/>
                </p:cNvSpPr>
                <p:nvPr/>
              </p:nvSpPr>
              <p:spPr bwMode="auto">
                <a:xfrm>
                  <a:off x="2676" y="3151"/>
                  <a:ext cx="56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" name="Line 29"/>
                <p:cNvSpPr>
                  <a:spLocks noChangeShapeType="1"/>
                </p:cNvSpPr>
                <p:nvPr/>
              </p:nvSpPr>
              <p:spPr bwMode="auto">
                <a:xfrm>
                  <a:off x="2956" y="2388"/>
                  <a:ext cx="280" cy="762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" name="Line 30"/>
                <p:cNvSpPr>
                  <a:spLocks noChangeShapeType="1"/>
                </p:cNvSpPr>
                <p:nvPr/>
              </p:nvSpPr>
              <p:spPr bwMode="auto">
                <a:xfrm flipV="1">
                  <a:off x="1836" y="1686"/>
                  <a:ext cx="2800" cy="1143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" name="Rectangle 31"/>
                <p:cNvSpPr>
                  <a:spLocks noChangeArrowheads="1"/>
                </p:cNvSpPr>
                <p:nvPr/>
              </p:nvSpPr>
              <p:spPr bwMode="auto">
                <a:xfrm rot="20303753">
                  <a:off x="1696" y="2367"/>
                  <a:ext cx="481" cy="381"/>
                </a:xfrm>
                <a:prstGeom prst="rect">
                  <a:avLst/>
                </a:prstGeom>
                <a:solidFill>
                  <a:schemeClr val="accent2">
                    <a:lumMod val="50000"/>
                  </a:schemeClr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34" name="Subtitle 2"/>
          <p:cNvSpPr txBox="1">
            <a:spLocks/>
          </p:cNvSpPr>
          <p:nvPr/>
        </p:nvSpPr>
        <p:spPr>
          <a:xfrm>
            <a:off x="304801" y="2971800"/>
            <a:ext cx="8686800" cy="29718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 algn="l">
              <a:buFontTx/>
              <a:buChar char="-"/>
            </a:pPr>
            <a:r>
              <a:rPr lang="en-US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Điểm tựa O.</a:t>
            </a:r>
          </a:p>
          <a:p>
            <a:pPr marL="571500" indent="-571500" algn="l">
              <a:buFontTx/>
              <a:buChar char="-"/>
            </a:pPr>
            <a:r>
              <a:rPr lang="en-US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Điểm tác dụng trọng lượng P=F</a:t>
            </a:r>
            <a:r>
              <a:rPr lang="en-US" sz="4400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của vật là O</a:t>
            </a:r>
            <a:r>
              <a:rPr lang="en-US" sz="4400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1.</a:t>
            </a:r>
          </a:p>
          <a:p>
            <a:pPr algn="l"/>
            <a:r>
              <a:rPr lang="en-US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Điểm tác dụng lực nâng F</a:t>
            </a:r>
            <a:r>
              <a:rPr lang="en-US" sz="4400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là O</a:t>
            </a:r>
            <a:r>
              <a:rPr lang="en-US" sz="4400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7" name="Subtitle 2"/>
          <p:cNvSpPr txBox="1">
            <a:spLocks/>
          </p:cNvSpPr>
          <p:nvPr/>
        </p:nvSpPr>
        <p:spPr>
          <a:xfrm>
            <a:off x="304802" y="5715000"/>
            <a:ext cx="8686800" cy="76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44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Lực nâng F</a:t>
            </a:r>
            <a:r>
              <a:rPr lang="en-US" sz="4400" baseline="-250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4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&lt;F</a:t>
            </a:r>
            <a:r>
              <a:rPr lang="en-US" sz="4400" baseline="-250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44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khi nào?</a:t>
            </a:r>
            <a:endParaRPr lang="en-US" sz="4400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151475" y="5803612"/>
            <a:ext cx="299252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OO</a:t>
            </a:r>
            <a:r>
              <a:rPr lang="en-US" sz="4400" b="1" baseline="-250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4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&gt;OO</a:t>
            </a:r>
            <a:r>
              <a:rPr lang="en-US" sz="4400" b="1" baseline="-250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4400" b="1" baseline="-25000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9109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4" grpId="0"/>
      <p:bldP spid="17" grpId="0" build="p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506" name="Group 7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9720190"/>
              </p:ext>
            </p:extLst>
          </p:nvPr>
        </p:nvGraphicFramePr>
        <p:xfrm>
          <a:off x="228600" y="1219200"/>
          <a:ext cx="8839200" cy="5462016"/>
        </p:xfrm>
        <a:graphic>
          <a:graphicData uri="http://schemas.openxmlformats.org/drawingml/2006/table">
            <a:tbl>
              <a:tblPr/>
              <a:tblGrid>
                <a:gridCol w="3886200"/>
                <a:gridCol w="2286000"/>
                <a:gridCol w="2667000"/>
              </a:tblGrid>
              <a:tr h="1066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Lực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kéo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vật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lên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trong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trường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hợp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Chiều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lực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kéo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Cường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độ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lực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kéo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1219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r>
                        <a:rPr kumimoji="0" lang="en-US" sz="4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4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dùng</a:t>
                      </a:r>
                      <a:r>
                        <a:rPr kumimoji="0" lang="en-US" sz="4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4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ròng</a:t>
                      </a:r>
                      <a:r>
                        <a:rPr kumimoji="0" lang="en-US" sz="4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4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rọc</a:t>
                      </a:r>
                      <a:endParaRPr kumimoji="0" lang="en-US" sz="4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33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Từ</a:t>
                      </a:r>
                      <a:r>
                        <a:rPr kumimoji="0" lang="en-US" sz="4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4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dưới</a:t>
                      </a:r>
                      <a:r>
                        <a:rPr kumimoji="0" lang="en-US" sz="4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4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lên</a:t>
                      </a:r>
                      <a:endParaRPr kumimoji="0" lang="en-US" sz="4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33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33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19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Dùng ròng rọc cố định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Từ</a:t>
                      </a:r>
                      <a:r>
                        <a:rPr kumimoji="0" lang="en-US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4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trên</a:t>
                      </a:r>
                      <a:r>
                        <a:rPr kumimoji="0" lang="en-US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4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xuống</a:t>
                      </a:r>
                      <a:endParaRPr kumimoji="0" lang="en-US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19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7010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Dùng ròng rọc động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E7010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Từ</a:t>
                      </a:r>
                      <a:r>
                        <a:rPr kumimoji="0" lang="en-US" sz="4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7010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4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E7010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dưới</a:t>
                      </a:r>
                      <a:r>
                        <a:rPr kumimoji="0" lang="en-US" sz="4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7010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4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E7010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lên</a:t>
                      </a:r>
                      <a:endParaRPr kumimoji="0" lang="en-US" sz="4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E7010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E7010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7010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459" name="Rectangle 27"/>
          <p:cNvSpPr>
            <a:spLocks noChangeArrowheads="1"/>
          </p:cNvSpPr>
          <p:nvPr/>
        </p:nvSpPr>
        <p:spPr bwMode="auto">
          <a:xfrm>
            <a:off x="-76200" y="304800"/>
            <a:ext cx="9296400" cy="685800"/>
          </a:xfrm>
          <a:prstGeom prst="rect">
            <a:avLst/>
          </a:prstGeom>
          <a:solidFill>
            <a:srgbClr val="ABFFE3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3800" b="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BẢNG 16.1.</a:t>
            </a:r>
            <a:r>
              <a:rPr lang="en-US" sz="3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KẾT QUẢ THÍ NGHIỆM</a:t>
            </a:r>
          </a:p>
        </p:txBody>
      </p:sp>
    </p:spTree>
    <p:extLst>
      <p:ext uri="{BB962C8B-B14F-4D97-AF65-F5344CB8AC3E}">
        <p14:creationId xmlns:p14="http://schemas.microsoft.com/office/powerpoint/2010/main" val="1495345112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69" name="Group 8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7516281"/>
              </p:ext>
            </p:extLst>
          </p:nvPr>
        </p:nvGraphicFramePr>
        <p:xfrm>
          <a:off x="0" y="533400"/>
          <a:ext cx="8991600" cy="2925763"/>
        </p:xfrm>
        <a:graphic>
          <a:graphicData uri="http://schemas.openxmlformats.org/drawingml/2006/table">
            <a:tbl>
              <a:tblPr/>
              <a:tblGrid>
                <a:gridCol w="4191000"/>
                <a:gridCol w="2743200"/>
                <a:gridCol w="2057400"/>
              </a:tblGrid>
              <a:tr h="1295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Lực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kéo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vật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lên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trong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trường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hợp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Chiều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lực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kéo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Cường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độ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lực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kéo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5445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dùng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ròng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rọc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Từ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dưới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lên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2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Dùng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ròng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rọc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cố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định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Từ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trên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xuống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2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Dùng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ròng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rọc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động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Từ dưới lên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0507" name="Text Box 27"/>
          <p:cNvSpPr txBox="1">
            <a:spLocks noChangeArrowheads="1"/>
          </p:cNvSpPr>
          <p:nvPr/>
        </p:nvSpPr>
        <p:spPr bwMode="auto">
          <a:xfrm>
            <a:off x="0" y="4341813"/>
            <a:ext cx="87630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cường</a:t>
            </a:r>
            <a:r>
              <a:rPr lang="en-US" sz="2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US" sz="2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trực</a:t>
            </a:r>
            <a:r>
              <a:rPr lang="en-US" sz="2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ròng</a:t>
            </a:r>
            <a:r>
              <a:rPr lang="en-US" sz="2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rọc</a:t>
            </a:r>
            <a:r>
              <a:rPr lang="en-US" sz="2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US" sz="2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Ròng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rọc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09" name="Text Box 29"/>
          <p:cNvSpPr txBox="1">
            <a:spLocks noChangeArrowheads="1"/>
          </p:cNvSpPr>
          <p:nvPr/>
        </p:nvSpPr>
        <p:spPr bwMode="auto">
          <a:xfrm>
            <a:off x="228600" y="5486400"/>
            <a:ext cx="89154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l"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600" b="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3600" b="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3600" b="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US" sz="3600" b="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ngược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eaLnBrk="1" hangingPunct="1">
              <a:buFont typeface="Wingdings" pitchFamily="2" charset="2"/>
              <a:buChar char="Ø"/>
            </a:pPr>
            <a:r>
              <a:rPr lang="en-US" sz="3600" b="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600" b="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Cường</a:t>
            </a:r>
            <a:r>
              <a:rPr lang="en-US" sz="3600" b="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600" b="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3600" b="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US" sz="3600" b="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600" b="0" dirty="0">
                <a:solidFill>
                  <a:srgbClr val="447B3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6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endParaRPr lang="en-US" sz="3600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10" name="Text Box 30"/>
          <p:cNvSpPr txBox="1">
            <a:spLocks noChangeArrowheads="1"/>
          </p:cNvSpPr>
          <p:nvPr/>
        </p:nvSpPr>
        <p:spPr bwMode="auto">
          <a:xfrm>
            <a:off x="228600" y="-109538"/>
            <a:ext cx="3276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dirty="0">
                <a:solidFill>
                  <a:srgbClr val="D8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u="sng" dirty="0" err="1" smtClean="0">
                <a:solidFill>
                  <a:srgbClr val="D8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u="sng" dirty="0" smtClean="0">
                <a:solidFill>
                  <a:srgbClr val="D8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u="sng" dirty="0" err="1" smtClean="0">
                <a:solidFill>
                  <a:srgbClr val="D8000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endParaRPr lang="en-US" u="sng" dirty="0">
              <a:solidFill>
                <a:srgbClr val="D8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31"/>
          <p:cNvSpPr>
            <a:spLocks noChangeArrowheads="1"/>
          </p:cNvSpPr>
          <p:nvPr/>
        </p:nvSpPr>
        <p:spPr bwMode="auto">
          <a:xfrm>
            <a:off x="0" y="3581400"/>
            <a:ext cx="9144000" cy="762000"/>
          </a:xfrm>
          <a:prstGeom prst="rect">
            <a:avLst/>
          </a:prstGeom>
          <a:solidFill>
            <a:srgbClr val="99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3000" b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C3:</a:t>
            </a:r>
            <a:r>
              <a:rPr lang="en-US" sz="30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30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0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30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0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0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thí</a:t>
            </a:r>
            <a:r>
              <a:rPr lang="en-US" sz="30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30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000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000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 </a:t>
            </a:r>
            <a:r>
              <a:rPr lang="en-US" sz="3000" b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30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942528547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05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7" grpId="0"/>
      <p:bldP spid="20509" grpId="0" autoUpdateAnimBg="0"/>
      <p:bldP spid="205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69" name="Group 8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3947804"/>
              </p:ext>
            </p:extLst>
          </p:nvPr>
        </p:nvGraphicFramePr>
        <p:xfrm>
          <a:off x="0" y="533400"/>
          <a:ext cx="8991600" cy="2925763"/>
        </p:xfrm>
        <a:graphic>
          <a:graphicData uri="http://schemas.openxmlformats.org/drawingml/2006/table">
            <a:tbl>
              <a:tblPr/>
              <a:tblGrid>
                <a:gridCol w="4191000"/>
                <a:gridCol w="2743200"/>
                <a:gridCol w="2057400"/>
              </a:tblGrid>
              <a:tr h="1295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Lực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kéo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vật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lên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trong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trường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hợp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Chiều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lực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kéo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Cường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độ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lực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kéo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5445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dùng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ròng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rọc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Từ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dưới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lên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2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Dùng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ròng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rọc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cố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định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Từ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trên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xuống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2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Dùng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ròng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rọc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động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Từ dưới lên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0507" name="Text Box 27"/>
          <p:cNvSpPr txBox="1">
            <a:spLocks noChangeArrowheads="1"/>
          </p:cNvSpPr>
          <p:nvPr/>
        </p:nvSpPr>
        <p:spPr bwMode="auto">
          <a:xfrm>
            <a:off x="0" y="4341813"/>
            <a:ext cx="87630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80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cường</a:t>
            </a:r>
            <a:r>
              <a:rPr lang="en-US" sz="2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US" sz="2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trực</a:t>
            </a:r>
            <a:r>
              <a:rPr lang="en-US" sz="2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ròng</a:t>
            </a:r>
            <a:r>
              <a:rPr lang="en-US" sz="2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rọc</a:t>
            </a:r>
            <a:r>
              <a:rPr lang="en-US" sz="2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US" sz="2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Ròng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rọc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09" name="Text Box 29"/>
          <p:cNvSpPr txBox="1">
            <a:spLocks noChangeArrowheads="1"/>
          </p:cNvSpPr>
          <p:nvPr/>
        </p:nvSpPr>
        <p:spPr bwMode="auto">
          <a:xfrm>
            <a:off x="0" y="5288340"/>
            <a:ext cx="90678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l"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en-US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b="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b="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b="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US" b="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en-US" b="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b="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Cường</a:t>
            </a:r>
            <a:r>
              <a:rPr lang="en-US" b="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b="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b="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US" b="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b="0" dirty="0">
                <a:solidFill>
                  <a:srgbClr val="447B3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b="0" dirty="0">
                <a:solidFill>
                  <a:srgbClr val="447B3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ròng</a:t>
            </a:r>
            <a:r>
              <a:rPr lang="en-US" b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rọc</a:t>
            </a:r>
            <a:r>
              <a:rPr lang="en-US" b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b="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cường</a:t>
            </a:r>
            <a:r>
              <a:rPr lang="en-US" b="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b="0" dirty="0">
                <a:solidFill>
                  <a:srgbClr val="447B3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b="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US" b="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i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nửa</a:t>
            </a:r>
            <a:r>
              <a:rPr lang="en-US" i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i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i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i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b="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b="0" dirty="0">
                <a:solidFill>
                  <a:srgbClr val="447B3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US" b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b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b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trực</a:t>
            </a:r>
            <a:r>
              <a:rPr lang="en-US" b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endParaRPr lang="en-US" b="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10" name="Text Box 30"/>
          <p:cNvSpPr txBox="1">
            <a:spLocks noChangeArrowheads="1"/>
          </p:cNvSpPr>
          <p:nvPr/>
        </p:nvSpPr>
        <p:spPr bwMode="auto">
          <a:xfrm>
            <a:off x="228600" y="-109538"/>
            <a:ext cx="3276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dirty="0">
                <a:solidFill>
                  <a:srgbClr val="D8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u="sng" dirty="0" err="1" smtClean="0">
                <a:solidFill>
                  <a:srgbClr val="D8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u="sng" dirty="0" smtClean="0">
                <a:solidFill>
                  <a:srgbClr val="D8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u="sng" dirty="0" err="1" smtClean="0">
                <a:solidFill>
                  <a:srgbClr val="D8000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endParaRPr lang="en-US" u="sng" dirty="0">
              <a:solidFill>
                <a:srgbClr val="D8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31"/>
          <p:cNvSpPr>
            <a:spLocks noChangeArrowheads="1"/>
          </p:cNvSpPr>
          <p:nvPr/>
        </p:nvSpPr>
        <p:spPr bwMode="auto">
          <a:xfrm>
            <a:off x="0" y="3581400"/>
            <a:ext cx="9144000" cy="762000"/>
          </a:xfrm>
          <a:prstGeom prst="rect">
            <a:avLst/>
          </a:prstGeom>
          <a:solidFill>
            <a:srgbClr val="99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3000" b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C3:</a:t>
            </a:r>
            <a:r>
              <a:rPr lang="en-US" sz="30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30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0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30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0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0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thí</a:t>
            </a:r>
            <a:r>
              <a:rPr lang="en-US" sz="30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30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000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000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 </a:t>
            </a:r>
            <a:r>
              <a:rPr lang="en-US" sz="3000" b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30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764672310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05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7" grpId="0"/>
      <p:bldP spid="20509" grpId="0" autoUpdateAnimBg="0"/>
      <p:bldP spid="205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3" name="Text Box 7"/>
          <p:cNvSpPr txBox="1">
            <a:spLocks noChangeArrowheads="1"/>
          </p:cNvSpPr>
          <p:nvPr/>
        </p:nvSpPr>
        <p:spPr bwMode="auto">
          <a:xfrm>
            <a:off x="249382" y="152400"/>
            <a:ext cx="88392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3200" b="1" i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C4: Tìm từ thích hợp để điền vào chổ trống của các câu sau:</a:t>
            </a:r>
          </a:p>
        </p:txBody>
      </p:sp>
      <p:sp>
        <p:nvSpPr>
          <p:cNvPr id="50184" name="Text Box 8"/>
          <p:cNvSpPr txBox="1">
            <a:spLocks noChangeArrowheads="1"/>
          </p:cNvSpPr>
          <p:nvPr/>
        </p:nvSpPr>
        <p:spPr bwMode="auto">
          <a:xfrm>
            <a:off x="249382" y="1229618"/>
            <a:ext cx="4322618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US" sz="3200" b="0" dirty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3200" b="0" dirty="0" err="1">
                <a:latin typeface="Times New Roman" pitchFamily="18" charset="0"/>
                <a:cs typeface="Times New Roman" pitchFamily="18" charset="0"/>
              </a:rPr>
              <a:t>Ròng</a:t>
            </a:r>
            <a:r>
              <a:rPr lang="en-US" sz="32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latin typeface="Times New Roman" pitchFamily="18" charset="0"/>
                <a:cs typeface="Times New Roman" pitchFamily="18" charset="0"/>
              </a:rPr>
              <a:t>rọc</a:t>
            </a:r>
            <a:r>
              <a:rPr lang="en-US" sz="3200" b="0" dirty="0">
                <a:latin typeface="Times New Roman" pitchFamily="18" charset="0"/>
                <a:cs typeface="Times New Roman" pitchFamily="18" charset="0"/>
              </a:rPr>
              <a:t>  ..................  </a:t>
            </a:r>
            <a:r>
              <a:rPr lang="en-US" sz="3200" b="0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2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32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32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32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32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US" sz="3200" b="0" dirty="0"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3200" b="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US" sz="32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latin typeface="Times New Roman" pitchFamily="18" charset="0"/>
                <a:cs typeface="Times New Roman" pitchFamily="18" charset="0"/>
              </a:rPr>
              <a:t>trực</a:t>
            </a:r>
            <a:r>
              <a:rPr lang="en-US" sz="32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200" b="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0185" name="Text Box 9"/>
          <p:cNvSpPr txBox="1">
            <a:spLocks noChangeArrowheads="1"/>
          </p:cNvSpPr>
          <p:nvPr/>
        </p:nvSpPr>
        <p:spPr bwMode="auto">
          <a:xfrm>
            <a:off x="4814455" y="1180797"/>
            <a:ext cx="4038600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lang="en-US" sz="3200" b="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3200" b="0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200" b="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ròng</a:t>
            </a:r>
            <a:r>
              <a:rPr lang="en-US" sz="3200" b="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rọc</a:t>
            </a:r>
            <a:r>
              <a:rPr lang="en-US" sz="3200" b="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................ </a:t>
            </a:r>
            <a:r>
              <a:rPr lang="en-US" sz="3200" b="0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200" b="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3200" b="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US" sz="3200" b="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b="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200" b="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200" b="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200" b="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3200" b="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200" b="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b="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0186" name="Text Box 10"/>
          <p:cNvSpPr txBox="1">
            <a:spLocks noChangeArrowheads="1"/>
          </p:cNvSpPr>
          <p:nvPr/>
        </p:nvSpPr>
        <p:spPr bwMode="auto">
          <a:xfrm>
            <a:off x="2724639" y="1180006"/>
            <a:ext cx="147187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cố định</a:t>
            </a:r>
          </a:p>
        </p:txBody>
      </p:sp>
      <p:sp>
        <p:nvSpPr>
          <p:cNvPr id="50187" name="Text Box 11"/>
          <p:cNvSpPr txBox="1">
            <a:spLocks noChangeArrowheads="1"/>
          </p:cNvSpPr>
          <p:nvPr/>
        </p:nvSpPr>
        <p:spPr bwMode="auto">
          <a:xfrm>
            <a:off x="5257800" y="1600200"/>
            <a:ext cx="105028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0189" name="Picture 13" descr="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665" y="3242900"/>
            <a:ext cx="1966913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93" name="Picture 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263682"/>
            <a:ext cx="18288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753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50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50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50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50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50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50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3" grpId="0" autoUpdateAnimBg="0"/>
      <p:bldP spid="50184" grpId="0"/>
      <p:bldP spid="5018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 rot="2700000">
            <a:off x="7546975" y="2286000"/>
            <a:ext cx="2019300" cy="2019300"/>
            <a:chOff x="3312" y="480"/>
            <a:chExt cx="1357" cy="1344"/>
          </a:xfrm>
        </p:grpSpPr>
        <p:sp>
          <p:nvSpPr>
            <p:cNvPr id="11331" name="Line 3"/>
            <p:cNvSpPr>
              <a:spLocks noChangeShapeType="1"/>
            </p:cNvSpPr>
            <p:nvPr/>
          </p:nvSpPr>
          <p:spPr bwMode="auto">
            <a:xfrm>
              <a:off x="3312" y="480"/>
              <a:ext cx="912" cy="912"/>
            </a:xfrm>
            <a:prstGeom prst="line">
              <a:avLst/>
            </a:prstGeom>
            <a:noFill/>
            <a:ln w="38100">
              <a:solidFill>
                <a:srgbClr val="5F5F5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1332" name="Picture 4" descr="RR Codinh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9F7BB"/>
                </a:clrFrom>
                <a:clrTo>
                  <a:srgbClr val="F9F7BB">
                    <a:alpha val="0"/>
                  </a:srgbClr>
                </a:clrTo>
              </a:clrChange>
              <a:lum bright="-3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159" t="31148" r="-1022" b="49181"/>
            <a:stretch>
              <a:fillRect/>
            </a:stretch>
          </p:blipFill>
          <p:spPr bwMode="auto">
            <a:xfrm rot="-409118">
              <a:off x="4189" y="1248"/>
              <a:ext cx="480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267" name="AutoShape 5"/>
          <p:cNvSpPr>
            <a:spLocks noChangeArrowheads="1"/>
          </p:cNvSpPr>
          <p:nvPr/>
        </p:nvSpPr>
        <p:spPr bwMode="auto">
          <a:xfrm rot="9280894">
            <a:off x="8223250" y="1447800"/>
            <a:ext cx="1524000" cy="969963"/>
          </a:xfrm>
          <a:prstGeom prst="moon">
            <a:avLst>
              <a:gd name="adj" fmla="val 84333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7129463" y="2438400"/>
            <a:ext cx="914400" cy="2743200"/>
            <a:chOff x="3574" y="1479"/>
            <a:chExt cx="576" cy="1737"/>
          </a:xfrm>
        </p:grpSpPr>
        <p:sp>
          <p:nvSpPr>
            <p:cNvPr id="11329" name="Line 7"/>
            <p:cNvSpPr>
              <a:spLocks noChangeShapeType="1"/>
            </p:cNvSpPr>
            <p:nvPr/>
          </p:nvSpPr>
          <p:spPr bwMode="auto">
            <a:xfrm>
              <a:off x="3853" y="1479"/>
              <a:ext cx="0" cy="1248"/>
            </a:xfrm>
            <a:prstGeom prst="line">
              <a:avLst/>
            </a:prstGeom>
            <a:noFill/>
            <a:ln w="38100">
              <a:solidFill>
                <a:srgbClr val="5F5F5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330" name="Rectangle 8"/>
            <p:cNvSpPr>
              <a:spLocks noChangeArrowheads="1"/>
            </p:cNvSpPr>
            <p:nvPr/>
          </p:nvSpPr>
          <p:spPr bwMode="auto">
            <a:xfrm>
              <a:off x="3574" y="2688"/>
              <a:ext cx="576" cy="528"/>
            </a:xfrm>
            <a:prstGeom prst="rect">
              <a:avLst/>
            </a:prstGeom>
            <a:gradFill rotWithShape="1">
              <a:gsLst>
                <a:gs pos="0">
                  <a:srgbClr val="FFCC00"/>
                </a:gs>
                <a:gs pos="50000">
                  <a:srgbClr val="FF33CC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1269" name="AutoShape 9"/>
          <p:cNvSpPr>
            <a:spLocks noChangeArrowheads="1"/>
          </p:cNvSpPr>
          <p:nvPr/>
        </p:nvSpPr>
        <p:spPr bwMode="auto">
          <a:xfrm rot="1633341">
            <a:off x="6311900" y="1473200"/>
            <a:ext cx="1524000" cy="969963"/>
          </a:xfrm>
          <a:prstGeom prst="moon">
            <a:avLst>
              <a:gd name="adj" fmla="val 84333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70" name="Rectangle 10"/>
          <p:cNvSpPr>
            <a:spLocks noChangeArrowheads="1"/>
          </p:cNvSpPr>
          <p:nvPr/>
        </p:nvSpPr>
        <p:spPr bwMode="auto">
          <a:xfrm>
            <a:off x="6262688" y="904875"/>
            <a:ext cx="1676400" cy="914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908050" y="1752600"/>
            <a:ext cx="1835150" cy="1828800"/>
            <a:chOff x="3312" y="480"/>
            <a:chExt cx="1357" cy="1344"/>
          </a:xfrm>
        </p:grpSpPr>
        <p:sp>
          <p:nvSpPr>
            <p:cNvPr id="11327" name="Line 12"/>
            <p:cNvSpPr>
              <a:spLocks noChangeShapeType="1"/>
            </p:cNvSpPr>
            <p:nvPr/>
          </p:nvSpPr>
          <p:spPr bwMode="auto">
            <a:xfrm>
              <a:off x="3312" y="480"/>
              <a:ext cx="912" cy="912"/>
            </a:xfrm>
            <a:prstGeom prst="line">
              <a:avLst/>
            </a:prstGeom>
            <a:noFill/>
            <a:ln w="38100">
              <a:solidFill>
                <a:srgbClr val="5F5F5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1328" name="Picture 13" descr="RR Codinh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9F7BB"/>
                </a:clrFrom>
                <a:clrTo>
                  <a:srgbClr val="F9F7BB">
                    <a:alpha val="0"/>
                  </a:srgbClr>
                </a:clrTo>
              </a:clrChange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159" t="31148" r="-1022" b="49181"/>
            <a:stretch>
              <a:fillRect/>
            </a:stretch>
          </p:blipFill>
          <p:spPr bwMode="auto">
            <a:xfrm rot="-409118">
              <a:off x="4189" y="1248"/>
              <a:ext cx="480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272" name="Rectangle 14"/>
          <p:cNvSpPr>
            <a:spLocks noChangeArrowheads="1"/>
          </p:cNvSpPr>
          <p:nvPr/>
        </p:nvSpPr>
        <p:spPr bwMode="auto">
          <a:xfrm>
            <a:off x="914400" y="1717675"/>
            <a:ext cx="152400" cy="27463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104775" y="2514600"/>
            <a:ext cx="914400" cy="2743200"/>
            <a:chOff x="3574" y="1479"/>
            <a:chExt cx="576" cy="1737"/>
          </a:xfrm>
        </p:grpSpPr>
        <p:sp>
          <p:nvSpPr>
            <p:cNvPr id="11325" name="Line 16"/>
            <p:cNvSpPr>
              <a:spLocks noChangeShapeType="1"/>
            </p:cNvSpPr>
            <p:nvPr/>
          </p:nvSpPr>
          <p:spPr bwMode="auto">
            <a:xfrm>
              <a:off x="3853" y="1479"/>
              <a:ext cx="0" cy="1248"/>
            </a:xfrm>
            <a:prstGeom prst="line">
              <a:avLst/>
            </a:prstGeom>
            <a:noFill/>
            <a:ln w="38100">
              <a:solidFill>
                <a:srgbClr val="5F5F5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326" name="Rectangle 17"/>
            <p:cNvSpPr>
              <a:spLocks noChangeArrowheads="1"/>
            </p:cNvSpPr>
            <p:nvPr/>
          </p:nvSpPr>
          <p:spPr bwMode="auto">
            <a:xfrm>
              <a:off x="3574" y="2688"/>
              <a:ext cx="576" cy="528"/>
            </a:xfrm>
            <a:prstGeom prst="rect">
              <a:avLst/>
            </a:prstGeom>
            <a:gradFill rotWithShape="1">
              <a:gsLst>
                <a:gs pos="0">
                  <a:srgbClr val="0000FF"/>
                </a:gs>
                <a:gs pos="50000">
                  <a:srgbClr val="E5E000"/>
                </a:gs>
                <a:gs pos="100000">
                  <a:srgbClr val="0000FF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1274" name="Oval 18"/>
          <p:cNvSpPr>
            <a:spLocks noChangeArrowheads="1"/>
          </p:cNvSpPr>
          <p:nvPr/>
        </p:nvSpPr>
        <p:spPr bwMode="auto">
          <a:xfrm>
            <a:off x="450850" y="1981200"/>
            <a:ext cx="1066800" cy="1066800"/>
          </a:xfrm>
          <a:prstGeom prst="ellipse">
            <a:avLst/>
          </a:pr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75" name="Oval 19"/>
          <p:cNvSpPr>
            <a:spLocks noChangeArrowheads="1"/>
          </p:cNvSpPr>
          <p:nvPr/>
        </p:nvSpPr>
        <p:spPr bwMode="auto">
          <a:xfrm>
            <a:off x="1004888" y="2362200"/>
            <a:ext cx="119062" cy="1190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76" name="Rectangle 20"/>
          <p:cNvSpPr>
            <a:spLocks noChangeArrowheads="1"/>
          </p:cNvSpPr>
          <p:nvPr/>
        </p:nvSpPr>
        <p:spPr bwMode="auto">
          <a:xfrm>
            <a:off x="901700" y="1676400"/>
            <a:ext cx="82550" cy="365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77" name="AutoShape 21"/>
          <p:cNvSpPr>
            <a:spLocks noChangeArrowheads="1"/>
          </p:cNvSpPr>
          <p:nvPr/>
        </p:nvSpPr>
        <p:spPr bwMode="auto">
          <a:xfrm rot="1633341">
            <a:off x="-712788" y="1549400"/>
            <a:ext cx="1524001" cy="969963"/>
          </a:xfrm>
          <a:prstGeom prst="moon">
            <a:avLst>
              <a:gd name="adj" fmla="val 84333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78" name="Rectangle 22"/>
          <p:cNvSpPr>
            <a:spLocks noChangeArrowheads="1"/>
          </p:cNvSpPr>
          <p:nvPr/>
        </p:nvSpPr>
        <p:spPr bwMode="auto">
          <a:xfrm>
            <a:off x="-762000" y="990600"/>
            <a:ext cx="1676400" cy="914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Group 23"/>
          <p:cNvGrpSpPr>
            <a:grpSpLocks/>
          </p:cNvGrpSpPr>
          <p:nvPr/>
        </p:nvGrpSpPr>
        <p:grpSpPr bwMode="auto">
          <a:xfrm>
            <a:off x="527050" y="1981200"/>
            <a:ext cx="1066800" cy="1066800"/>
            <a:chOff x="4464" y="1680"/>
            <a:chExt cx="672" cy="672"/>
          </a:xfrm>
        </p:grpSpPr>
        <p:sp>
          <p:nvSpPr>
            <p:cNvPr id="11323" name="Oval 24"/>
            <p:cNvSpPr>
              <a:spLocks noChangeArrowheads="1"/>
            </p:cNvSpPr>
            <p:nvPr/>
          </p:nvSpPr>
          <p:spPr bwMode="auto">
            <a:xfrm>
              <a:off x="4464" y="1680"/>
              <a:ext cx="672" cy="672"/>
            </a:xfrm>
            <a:prstGeom prst="ellipse">
              <a:avLst/>
            </a:prstGeom>
            <a:gradFill rotWithShape="1">
              <a:gsLst>
                <a:gs pos="0">
                  <a:srgbClr val="FFFF99"/>
                </a:gs>
                <a:gs pos="50000">
                  <a:srgbClr val="008000"/>
                </a:gs>
                <a:gs pos="100000">
                  <a:srgbClr val="FFFF99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324" name="Oval 25"/>
            <p:cNvSpPr>
              <a:spLocks noChangeArrowheads="1"/>
            </p:cNvSpPr>
            <p:nvPr/>
          </p:nvSpPr>
          <p:spPr bwMode="auto">
            <a:xfrm>
              <a:off x="4538" y="1754"/>
              <a:ext cx="528" cy="528"/>
            </a:xfrm>
            <a:prstGeom prst="ellipse">
              <a:avLst/>
            </a:prstGeom>
            <a:gradFill rotWithShape="1">
              <a:gsLst>
                <a:gs pos="0">
                  <a:srgbClr val="FFFF99"/>
                </a:gs>
                <a:gs pos="50000">
                  <a:srgbClr val="008000"/>
                </a:gs>
                <a:gs pos="100000">
                  <a:srgbClr val="FFFF99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1280" name="Rectangle 26"/>
          <p:cNvSpPr>
            <a:spLocks noChangeArrowheads="1"/>
          </p:cNvSpPr>
          <p:nvPr/>
        </p:nvSpPr>
        <p:spPr bwMode="auto">
          <a:xfrm>
            <a:off x="984250" y="1676400"/>
            <a:ext cx="152400" cy="838200"/>
          </a:xfrm>
          <a:prstGeom prst="rect">
            <a:avLst/>
          </a:prstGeom>
          <a:solidFill>
            <a:srgbClr val="1102CE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81" name="Oval 27"/>
          <p:cNvSpPr>
            <a:spLocks noChangeArrowheads="1"/>
          </p:cNvSpPr>
          <p:nvPr/>
        </p:nvSpPr>
        <p:spPr bwMode="auto">
          <a:xfrm>
            <a:off x="1025525" y="2409825"/>
            <a:ext cx="92075" cy="920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282" name="Group 28"/>
          <p:cNvGrpSpPr>
            <a:grpSpLocks/>
          </p:cNvGrpSpPr>
          <p:nvPr/>
        </p:nvGrpSpPr>
        <p:grpSpPr bwMode="auto">
          <a:xfrm>
            <a:off x="55563" y="1446213"/>
            <a:ext cx="2057400" cy="304800"/>
            <a:chOff x="912" y="2592"/>
            <a:chExt cx="1296" cy="192"/>
          </a:xfrm>
        </p:grpSpPr>
        <p:sp>
          <p:nvSpPr>
            <p:cNvPr id="11321" name="Line 29"/>
            <p:cNvSpPr>
              <a:spLocks noChangeShapeType="1"/>
            </p:cNvSpPr>
            <p:nvPr/>
          </p:nvSpPr>
          <p:spPr bwMode="auto">
            <a:xfrm>
              <a:off x="912" y="2592"/>
              <a:ext cx="12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322" name="Line 30"/>
            <p:cNvSpPr>
              <a:spLocks noChangeShapeType="1"/>
            </p:cNvSpPr>
            <p:nvPr/>
          </p:nvSpPr>
          <p:spPr bwMode="auto">
            <a:xfrm>
              <a:off x="1549" y="2592"/>
              <a:ext cx="0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3999" name="Text Box 31"/>
          <p:cNvSpPr txBox="1">
            <a:spLocks noChangeArrowheads="1"/>
          </p:cNvSpPr>
          <p:nvPr/>
        </p:nvSpPr>
        <p:spPr bwMode="auto">
          <a:xfrm>
            <a:off x="152400" y="5638800"/>
            <a:ext cx="1524000" cy="1077218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0" dirty="0" err="1" smtClean="0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 smtClean="0">
                <a:latin typeface="Times New Roman" pitchFamily="18" charset="0"/>
                <a:cs typeface="Times New Roman" pitchFamily="18" charset="0"/>
              </a:rPr>
              <a:t>xiên</a:t>
            </a:r>
            <a:endParaRPr lang="en-US" b="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" name="Group 32"/>
          <p:cNvGrpSpPr>
            <a:grpSpLocks/>
          </p:cNvGrpSpPr>
          <p:nvPr/>
        </p:nvGrpSpPr>
        <p:grpSpPr bwMode="auto">
          <a:xfrm rot="-2700000">
            <a:off x="3770313" y="914400"/>
            <a:ext cx="2286000" cy="2286000"/>
            <a:chOff x="3312" y="480"/>
            <a:chExt cx="1357" cy="1344"/>
          </a:xfrm>
        </p:grpSpPr>
        <p:sp>
          <p:nvSpPr>
            <p:cNvPr id="11319" name="Line 33"/>
            <p:cNvSpPr>
              <a:spLocks noChangeShapeType="1"/>
            </p:cNvSpPr>
            <p:nvPr/>
          </p:nvSpPr>
          <p:spPr bwMode="auto">
            <a:xfrm>
              <a:off x="3312" y="480"/>
              <a:ext cx="912" cy="912"/>
            </a:xfrm>
            <a:prstGeom prst="line">
              <a:avLst/>
            </a:prstGeom>
            <a:noFill/>
            <a:ln w="38100">
              <a:solidFill>
                <a:srgbClr val="5F5F5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1320" name="Picture 34" descr="RR Codinh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9F7BB"/>
                </a:clrFrom>
                <a:clrTo>
                  <a:srgbClr val="F9F7BB">
                    <a:alpha val="0"/>
                  </a:srgbClr>
                </a:clrTo>
              </a:clrChange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159" t="31148" r="-1022" b="49181"/>
            <a:stretch>
              <a:fillRect/>
            </a:stretch>
          </p:blipFill>
          <p:spPr bwMode="auto">
            <a:xfrm rot="-409118">
              <a:off x="4189" y="1248"/>
              <a:ext cx="480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285" name="Rectangle 35"/>
          <p:cNvSpPr>
            <a:spLocks noChangeArrowheads="1"/>
          </p:cNvSpPr>
          <p:nvPr/>
        </p:nvSpPr>
        <p:spPr bwMode="auto">
          <a:xfrm>
            <a:off x="4191000" y="1695450"/>
            <a:ext cx="152400" cy="27463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" name="Group 36"/>
          <p:cNvGrpSpPr>
            <a:grpSpLocks/>
          </p:cNvGrpSpPr>
          <p:nvPr/>
        </p:nvGrpSpPr>
        <p:grpSpPr bwMode="auto">
          <a:xfrm>
            <a:off x="3381375" y="2492375"/>
            <a:ext cx="914400" cy="2743200"/>
            <a:chOff x="3574" y="1479"/>
            <a:chExt cx="576" cy="1737"/>
          </a:xfrm>
        </p:grpSpPr>
        <p:sp>
          <p:nvSpPr>
            <p:cNvPr id="11317" name="Line 37"/>
            <p:cNvSpPr>
              <a:spLocks noChangeShapeType="1"/>
            </p:cNvSpPr>
            <p:nvPr/>
          </p:nvSpPr>
          <p:spPr bwMode="auto">
            <a:xfrm>
              <a:off x="3853" y="1479"/>
              <a:ext cx="0" cy="1248"/>
            </a:xfrm>
            <a:prstGeom prst="line">
              <a:avLst/>
            </a:prstGeom>
            <a:noFill/>
            <a:ln w="38100">
              <a:solidFill>
                <a:srgbClr val="5F5F5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318" name="Rectangle 38"/>
            <p:cNvSpPr>
              <a:spLocks noChangeArrowheads="1"/>
            </p:cNvSpPr>
            <p:nvPr/>
          </p:nvSpPr>
          <p:spPr bwMode="auto">
            <a:xfrm>
              <a:off x="3574" y="2688"/>
              <a:ext cx="576" cy="528"/>
            </a:xfrm>
            <a:prstGeom prst="rect">
              <a:avLst/>
            </a:prstGeom>
            <a:gradFill rotWithShape="1">
              <a:gsLst>
                <a:gs pos="0">
                  <a:srgbClr val="9696FF"/>
                </a:gs>
                <a:gs pos="50000">
                  <a:srgbClr val="0000FF"/>
                </a:gs>
                <a:gs pos="100000">
                  <a:srgbClr val="9696FF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1287" name="Oval 39"/>
          <p:cNvSpPr>
            <a:spLocks noChangeArrowheads="1"/>
          </p:cNvSpPr>
          <p:nvPr/>
        </p:nvSpPr>
        <p:spPr bwMode="auto">
          <a:xfrm>
            <a:off x="3727450" y="1958975"/>
            <a:ext cx="1066800" cy="1066800"/>
          </a:xfrm>
          <a:prstGeom prst="ellipse">
            <a:avLst/>
          </a:pr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88" name="Oval 40"/>
          <p:cNvSpPr>
            <a:spLocks noChangeArrowheads="1"/>
          </p:cNvSpPr>
          <p:nvPr/>
        </p:nvSpPr>
        <p:spPr bwMode="auto">
          <a:xfrm>
            <a:off x="4281488" y="2339975"/>
            <a:ext cx="119062" cy="1190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89" name="Rectangle 41"/>
          <p:cNvSpPr>
            <a:spLocks noChangeArrowheads="1"/>
          </p:cNvSpPr>
          <p:nvPr/>
        </p:nvSpPr>
        <p:spPr bwMode="auto">
          <a:xfrm>
            <a:off x="4178300" y="1654175"/>
            <a:ext cx="82550" cy="365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90" name="AutoShape 42"/>
          <p:cNvSpPr>
            <a:spLocks noChangeArrowheads="1"/>
          </p:cNvSpPr>
          <p:nvPr/>
        </p:nvSpPr>
        <p:spPr bwMode="auto">
          <a:xfrm rot="1633341">
            <a:off x="2590800" y="1524000"/>
            <a:ext cx="1524000" cy="969963"/>
          </a:xfrm>
          <a:prstGeom prst="moon">
            <a:avLst>
              <a:gd name="adj" fmla="val 84333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91" name="Rectangle 43"/>
          <p:cNvSpPr>
            <a:spLocks noChangeArrowheads="1"/>
          </p:cNvSpPr>
          <p:nvPr/>
        </p:nvSpPr>
        <p:spPr bwMode="auto">
          <a:xfrm>
            <a:off x="2514600" y="968375"/>
            <a:ext cx="1676400" cy="914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" name="Group 44"/>
          <p:cNvGrpSpPr>
            <a:grpSpLocks/>
          </p:cNvGrpSpPr>
          <p:nvPr/>
        </p:nvGrpSpPr>
        <p:grpSpPr bwMode="auto">
          <a:xfrm>
            <a:off x="3803650" y="1958975"/>
            <a:ext cx="1066800" cy="1066800"/>
            <a:chOff x="4464" y="1680"/>
            <a:chExt cx="672" cy="672"/>
          </a:xfrm>
        </p:grpSpPr>
        <p:sp>
          <p:nvSpPr>
            <p:cNvPr id="11315" name="Oval 45"/>
            <p:cNvSpPr>
              <a:spLocks noChangeArrowheads="1"/>
            </p:cNvSpPr>
            <p:nvPr/>
          </p:nvSpPr>
          <p:spPr bwMode="auto">
            <a:xfrm>
              <a:off x="4464" y="1680"/>
              <a:ext cx="672" cy="672"/>
            </a:xfrm>
            <a:prstGeom prst="ellipse">
              <a:avLst/>
            </a:prstGeom>
            <a:gradFill rotWithShape="1">
              <a:gsLst>
                <a:gs pos="0">
                  <a:srgbClr val="FFFF99"/>
                </a:gs>
                <a:gs pos="50000">
                  <a:srgbClr val="008000"/>
                </a:gs>
                <a:gs pos="100000">
                  <a:srgbClr val="FFFF99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316" name="Oval 46"/>
            <p:cNvSpPr>
              <a:spLocks noChangeArrowheads="1"/>
            </p:cNvSpPr>
            <p:nvPr/>
          </p:nvSpPr>
          <p:spPr bwMode="auto">
            <a:xfrm>
              <a:off x="4538" y="1754"/>
              <a:ext cx="528" cy="528"/>
            </a:xfrm>
            <a:prstGeom prst="ellipse">
              <a:avLst/>
            </a:prstGeom>
            <a:gradFill rotWithShape="1">
              <a:gsLst>
                <a:gs pos="0">
                  <a:srgbClr val="FFFF99"/>
                </a:gs>
                <a:gs pos="50000">
                  <a:srgbClr val="008000"/>
                </a:gs>
                <a:gs pos="100000">
                  <a:srgbClr val="FFFF99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1293" name="Rectangle 47"/>
          <p:cNvSpPr>
            <a:spLocks noChangeArrowheads="1"/>
          </p:cNvSpPr>
          <p:nvPr/>
        </p:nvSpPr>
        <p:spPr bwMode="auto">
          <a:xfrm>
            <a:off x="4260850" y="1654175"/>
            <a:ext cx="152400" cy="838200"/>
          </a:xfrm>
          <a:prstGeom prst="rect">
            <a:avLst/>
          </a:prstGeom>
          <a:solidFill>
            <a:srgbClr val="1102CE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94" name="Oval 48"/>
          <p:cNvSpPr>
            <a:spLocks noChangeArrowheads="1"/>
          </p:cNvSpPr>
          <p:nvPr/>
        </p:nvSpPr>
        <p:spPr bwMode="auto">
          <a:xfrm>
            <a:off x="4302125" y="2387600"/>
            <a:ext cx="92075" cy="920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295" name="Group 49"/>
          <p:cNvGrpSpPr>
            <a:grpSpLocks/>
          </p:cNvGrpSpPr>
          <p:nvPr/>
        </p:nvGrpSpPr>
        <p:grpSpPr bwMode="auto">
          <a:xfrm>
            <a:off x="3332163" y="1423988"/>
            <a:ext cx="2057400" cy="304800"/>
            <a:chOff x="912" y="2592"/>
            <a:chExt cx="1296" cy="192"/>
          </a:xfrm>
        </p:grpSpPr>
        <p:sp>
          <p:nvSpPr>
            <p:cNvPr id="11313" name="Line 50"/>
            <p:cNvSpPr>
              <a:spLocks noChangeShapeType="1"/>
            </p:cNvSpPr>
            <p:nvPr/>
          </p:nvSpPr>
          <p:spPr bwMode="auto">
            <a:xfrm>
              <a:off x="912" y="2592"/>
              <a:ext cx="12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314" name="Line 51"/>
            <p:cNvSpPr>
              <a:spLocks noChangeShapeType="1"/>
            </p:cNvSpPr>
            <p:nvPr/>
          </p:nvSpPr>
          <p:spPr bwMode="auto">
            <a:xfrm>
              <a:off x="1549" y="2592"/>
              <a:ext cx="0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1296" name="Rectangle 52"/>
          <p:cNvSpPr>
            <a:spLocks noChangeArrowheads="1"/>
          </p:cNvSpPr>
          <p:nvPr/>
        </p:nvSpPr>
        <p:spPr bwMode="auto">
          <a:xfrm>
            <a:off x="7939088" y="1641475"/>
            <a:ext cx="152400" cy="27463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97" name="Oval 53"/>
          <p:cNvSpPr>
            <a:spLocks noChangeArrowheads="1"/>
          </p:cNvSpPr>
          <p:nvPr/>
        </p:nvSpPr>
        <p:spPr bwMode="auto">
          <a:xfrm>
            <a:off x="7475538" y="1905000"/>
            <a:ext cx="1066800" cy="1066800"/>
          </a:xfrm>
          <a:prstGeom prst="ellipse">
            <a:avLst/>
          </a:pr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98" name="Oval 54"/>
          <p:cNvSpPr>
            <a:spLocks noChangeArrowheads="1"/>
          </p:cNvSpPr>
          <p:nvPr/>
        </p:nvSpPr>
        <p:spPr bwMode="auto">
          <a:xfrm>
            <a:off x="8029575" y="2286000"/>
            <a:ext cx="119063" cy="1190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99" name="Rectangle 55"/>
          <p:cNvSpPr>
            <a:spLocks noChangeArrowheads="1"/>
          </p:cNvSpPr>
          <p:nvPr/>
        </p:nvSpPr>
        <p:spPr bwMode="auto">
          <a:xfrm>
            <a:off x="7926388" y="1600200"/>
            <a:ext cx="82550" cy="365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2" name="Group 56"/>
          <p:cNvGrpSpPr>
            <a:grpSpLocks/>
          </p:cNvGrpSpPr>
          <p:nvPr/>
        </p:nvGrpSpPr>
        <p:grpSpPr bwMode="auto">
          <a:xfrm>
            <a:off x="7551738" y="1905000"/>
            <a:ext cx="1066800" cy="1066800"/>
            <a:chOff x="4464" y="1680"/>
            <a:chExt cx="672" cy="672"/>
          </a:xfrm>
        </p:grpSpPr>
        <p:sp>
          <p:nvSpPr>
            <p:cNvPr id="11311" name="Oval 57"/>
            <p:cNvSpPr>
              <a:spLocks noChangeArrowheads="1"/>
            </p:cNvSpPr>
            <p:nvPr/>
          </p:nvSpPr>
          <p:spPr bwMode="auto">
            <a:xfrm>
              <a:off x="4464" y="1680"/>
              <a:ext cx="672" cy="672"/>
            </a:xfrm>
            <a:prstGeom prst="ellipse">
              <a:avLst/>
            </a:prstGeom>
            <a:gradFill rotWithShape="1">
              <a:gsLst>
                <a:gs pos="0">
                  <a:srgbClr val="FFFF99"/>
                </a:gs>
                <a:gs pos="50000">
                  <a:srgbClr val="008000"/>
                </a:gs>
                <a:gs pos="100000">
                  <a:srgbClr val="FFFF99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312" name="Oval 58"/>
            <p:cNvSpPr>
              <a:spLocks noChangeArrowheads="1"/>
            </p:cNvSpPr>
            <p:nvPr/>
          </p:nvSpPr>
          <p:spPr bwMode="auto">
            <a:xfrm>
              <a:off x="4538" y="1754"/>
              <a:ext cx="528" cy="528"/>
            </a:xfrm>
            <a:prstGeom prst="ellipse">
              <a:avLst/>
            </a:prstGeom>
            <a:gradFill rotWithShape="1">
              <a:gsLst>
                <a:gs pos="0">
                  <a:srgbClr val="FFFF99"/>
                </a:gs>
                <a:gs pos="50000">
                  <a:srgbClr val="008000"/>
                </a:gs>
                <a:gs pos="100000">
                  <a:srgbClr val="FFFF99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1301" name="Rectangle 59"/>
          <p:cNvSpPr>
            <a:spLocks noChangeArrowheads="1"/>
          </p:cNvSpPr>
          <p:nvPr/>
        </p:nvSpPr>
        <p:spPr bwMode="auto">
          <a:xfrm>
            <a:off x="8008938" y="1600200"/>
            <a:ext cx="152400" cy="838200"/>
          </a:xfrm>
          <a:prstGeom prst="rect">
            <a:avLst/>
          </a:prstGeom>
          <a:solidFill>
            <a:srgbClr val="1102CE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302" name="Oval 60"/>
          <p:cNvSpPr>
            <a:spLocks noChangeArrowheads="1"/>
          </p:cNvSpPr>
          <p:nvPr/>
        </p:nvSpPr>
        <p:spPr bwMode="auto">
          <a:xfrm>
            <a:off x="8050213" y="2333625"/>
            <a:ext cx="92075" cy="920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303" name="Group 61"/>
          <p:cNvGrpSpPr>
            <a:grpSpLocks/>
          </p:cNvGrpSpPr>
          <p:nvPr/>
        </p:nvGrpSpPr>
        <p:grpSpPr bwMode="auto">
          <a:xfrm>
            <a:off x="7080250" y="1370013"/>
            <a:ext cx="2057400" cy="304800"/>
            <a:chOff x="912" y="2592"/>
            <a:chExt cx="1296" cy="192"/>
          </a:xfrm>
        </p:grpSpPr>
        <p:sp>
          <p:nvSpPr>
            <p:cNvPr id="11309" name="Line 62"/>
            <p:cNvSpPr>
              <a:spLocks noChangeShapeType="1"/>
            </p:cNvSpPr>
            <p:nvPr/>
          </p:nvSpPr>
          <p:spPr bwMode="auto">
            <a:xfrm>
              <a:off x="912" y="2592"/>
              <a:ext cx="12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310" name="Line 63"/>
            <p:cNvSpPr>
              <a:spLocks noChangeShapeType="1"/>
            </p:cNvSpPr>
            <p:nvPr/>
          </p:nvSpPr>
          <p:spPr bwMode="auto">
            <a:xfrm>
              <a:off x="1549" y="2592"/>
              <a:ext cx="0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4032" name="Text Box 64"/>
          <p:cNvSpPr txBox="1">
            <a:spLocks noChangeArrowheads="1"/>
          </p:cNvSpPr>
          <p:nvPr/>
        </p:nvSpPr>
        <p:spPr bwMode="auto">
          <a:xfrm>
            <a:off x="3352800" y="5638800"/>
            <a:ext cx="1524000" cy="1077218"/>
          </a:xfrm>
          <a:prstGeom prst="rect">
            <a:avLst/>
          </a:prstGeom>
          <a:solidFill>
            <a:srgbClr val="85C2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0" dirty="0" err="1" smtClean="0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 smtClean="0">
                <a:latin typeface="Times New Roman" pitchFamily="18" charset="0"/>
                <a:cs typeface="Times New Roman" pitchFamily="18" charset="0"/>
              </a:rPr>
              <a:t>ngang</a:t>
            </a:r>
            <a:endParaRPr lang="en-US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4033" name="Text Box 65"/>
          <p:cNvSpPr txBox="1">
            <a:spLocks noChangeArrowheads="1"/>
          </p:cNvSpPr>
          <p:nvPr/>
        </p:nvSpPr>
        <p:spPr bwMode="auto">
          <a:xfrm>
            <a:off x="6477000" y="5638800"/>
            <a:ext cx="2133600" cy="1077218"/>
          </a:xfrm>
          <a:prstGeom prst="rect">
            <a:avLst/>
          </a:prstGeom>
          <a:solidFill>
            <a:srgbClr val="FF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0" dirty="0" err="1" smtClean="0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 smtClean="0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 smtClean="0">
                <a:latin typeface="Times New Roman" pitchFamily="18" charset="0"/>
                <a:cs typeface="Times New Roman" pitchFamily="18" charset="0"/>
              </a:rPr>
              <a:t>đứng</a:t>
            </a:r>
            <a:endParaRPr lang="en-US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306" name="AutoShape 6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 rot="-5400000">
            <a:off x="8589963" y="6248400"/>
            <a:ext cx="533400" cy="3810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4035" name="Text Box 67"/>
          <p:cNvSpPr txBox="1">
            <a:spLocks noChangeArrowheads="1"/>
          </p:cNvSpPr>
          <p:nvPr/>
        </p:nvSpPr>
        <p:spPr bwMode="auto">
          <a:xfrm>
            <a:off x="228600" y="15875"/>
            <a:ext cx="8382000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3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</a:t>
            </a:r>
            <a:r>
              <a:rPr lang="en-US" sz="34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400" dirty="0" err="1" smtClean="0">
                <a:solidFill>
                  <a:srgbClr val="FF2FBF"/>
                </a:solidFill>
                <a:latin typeface="Times New Roman" pitchFamily="18" charset="0"/>
                <a:cs typeface="Times New Roman" pitchFamily="18" charset="0"/>
              </a:rPr>
              <a:t>Ròng</a:t>
            </a:r>
            <a:r>
              <a:rPr lang="en-US" sz="3400" dirty="0" smtClean="0">
                <a:solidFill>
                  <a:srgbClr val="FF2FB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solidFill>
                  <a:srgbClr val="FF2FBF"/>
                </a:solidFill>
                <a:latin typeface="Times New Roman" pitchFamily="18" charset="0"/>
                <a:cs typeface="Times New Roman" pitchFamily="18" charset="0"/>
              </a:rPr>
              <a:t>rọc</a:t>
            </a:r>
            <a:r>
              <a:rPr lang="en-US" sz="3400" dirty="0" smtClean="0">
                <a:solidFill>
                  <a:srgbClr val="FF2FB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solidFill>
                  <a:srgbClr val="FF2FBF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3400" dirty="0" smtClean="0">
                <a:solidFill>
                  <a:srgbClr val="FF2FB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solidFill>
                  <a:srgbClr val="FF2FBF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400" dirty="0" smtClean="0">
                <a:solidFill>
                  <a:srgbClr val="FF2FB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trực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3243227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40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40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4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4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39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mph" presetSubtype="0" repeatCount="300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0" presetClass="path" presetSubtype="0" repeatCount="300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85437E-7 L 0.05729 0.07628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5" y="3814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64" presetClass="path" presetSubtype="0" repeatCount="300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6.79612E-7 L 3.88889E-6 -0.15534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7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99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4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repeatCount="300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64" presetClass="path" presetSubtype="0" repeatCount="300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6.79612E-7 L 3.88889E-6 -0.15534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767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repeatCount="300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E-6 4.78502E-6 L 0.09896 4.78502E-6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4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032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840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 nodeType="clickPar">
                      <p:stCondLst>
                        <p:cond delay="0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mph" presetSubtype="0" repeatCount="300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64" presetClass="path" presetSubtype="0" repeatCount="300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6.79612E-7 L 3.88889E-6 -0.15534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767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0" presetClass="path" presetSubtype="0" repeatCount="300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2.90337E-6 L 0.0 0.12251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1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033"/>
                  </p:tgtEl>
                </p:cond>
              </p:nextCondLst>
            </p:seq>
          </p:childTnLst>
        </p:cTn>
      </p:par>
    </p:tnLst>
    <p:bldLst>
      <p:bldP spid="8403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Text Box 2"/>
          <p:cNvSpPr txBox="1">
            <a:spLocks noChangeArrowheads="1"/>
          </p:cNvSpPr>
          <p:nvPr/>
        </p:nvSpPr>
        <p:spPr bwMode="auto">
          <a:xfrm>
            <a:off x="381000" y="995516"/>
            <a:ext cx="8382000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4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</a:t>
            </a:r>
            <a:r>
              <a:rPr lang="en-US" sz="42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4200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Ròng</a:t>
            </a:r>
            <a:r>
              <a:rPr lang="en-US" sz="42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rọc</a:t>
            </a:r>
            <a:r>
              <a:rPr lang="en-US" sz="42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42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42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dirty="0" err="1" smtClean="0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4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u="sng" dirty="0" err="1" smtClean="0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42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u="sng" dirty="0" err="1" smtClean="0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42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u="sng" dirty="0" err="1" smtClean="0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42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u="sng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2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u="sng" dirty="0" err="1" smtClean="0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42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u="sng" dirty="0" err="1" smtClean="0"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US" sz="4200" dirty="0" smtClean="0"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42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4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dirty="0" err="1" smtClean="0"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US" sz="4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dirty="0" err="1" smtClean="0">
                <a:latin typeface="Times New Roman" pitchFamily="18" charset="0"/>
                <a:cs typeface="Times New Roman" pitchFamily="18" charset="0"/>
              </a:rPr>
              <a:t>trực</a:t>
            </a:r>
            <a:r>
              <a:rPr lang="en-US" sz="4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dirty="0" err="1" smtClean="0">
                <a:latin typeface="Times New Roman" pitchFamily="18" charset="0"/>
                <a:cs typeface="Times New Roman" pitchFamily="18" charset="0"/>
              </a:rPr>
              <a:t>tiếp</a:t>
            </a:r>
            <a:endParaRPr lang="en-US" sz="4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9027" name="Text Box 3"/>
          <p:cNvSpPr txBox="1">
            <a:spLocks noChangeArrowheads="1"/>
          </p:cNvSpPr>
          <p:nvPr/>
        </p:nvSpPr>
        <p:spPr bwMode="auto">
          <a:xfrm>
            <a:off x="409575" y="3403754"/>
            <a:ext cx="8382000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4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</a:t>
            </a:r>
            <a:r>
              <a:rPr lang="en-US" sz="4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Ròng</a:t>
            </a:r>
            <a:r>
              <a:rPr lang="en-US" sz="4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rọc</a:t>
            </a:r>
            <a:r>
              <a:rPr lang="en-US" sz="4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dirty="0" err="1" smtClean="0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4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u="sng" dirty="0" err="1" smtClean="0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42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u="sng" dirty="0" err="1" smtClean="0"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US" sz="42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u="sng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42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u="sng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42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u="sng" dirty="0" err="1" smtClean="0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42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u="sng" dirty="0" err="1" smtClean="0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4200" u="sng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4200" u="sng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42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u="sng" dirty="0" err="1" smtClean="0">
                <a:latin typeface="Times New Roman" pitchFamily="18" charset="0"/>
                <a:cs typeface="Times New Roman" pitchFamily="18" charset="0"/>
              </a:rPr>
              <a:t>nửa</a:t>
            </a:r>
            <a:r>
              <a:rPr lang="en-US" sz="4200" u="sng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4200" u="sng" dirty="0" err="1" smtClean="0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42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u="sng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4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4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4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9028" name="Rectangle 4"/>
          <p:cNvSpPr>
            <a:spLocks noChangeArrowheads="1"/>
          </p:cNvSpPr>
          <p:nvPr/>
        </p:nvSpPr>
        <p:spPr bwMode="auto">
          <a:xfrm>
            <a:off x="304800" y="919316"/>
            <a:ext cx="8534400" cy="4724400"/>
          </a:xfrm>
          <a:prstGeom prst="rect">
            <a:avLst/>
          </a:prstGeom>
          <a:noFill/>
          <a:ln w="76200" cmpd="tri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280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9029" name="Text Box 5"/>
          <p:cNvSpPr txBox="1">
            <a:spLocks noChangeArrowheads="1"/>
          </p:cNvSpPr>
          <p:nvPr/>
        </p:nvSpPr>
        <p:spPr bwMode="auto">
          <a:xfrm>
            <a:off x="228600" y="4916"/>
            <a:ext cx="57912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4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4400" u="sng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Rút</a:t>
            </a:r>
            <a:r>
              <a:rPr lang="en-US" sz="4400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u="sng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4400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u="sng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4400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u="sng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endParaRPr lang="en-US" sz="4400" u="sng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4331667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9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9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9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9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9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9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29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7" presetClass="emph" presetSubtype="1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>
                                        <p:cTn id="24" dur="2000" fill="hold"/>
                                        <p:tgtEl>
                                          <p:spTgt spid="1290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12902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9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9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9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9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9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9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9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9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 tmFilter="0,0; .5, 1; 1, 1"/>
                                        <p:tgtEl>
                                          <p:spTgt spid="129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26" grpId="0"/>
      <p:bldP spid="129027" grpId="0"/>
      <p:bldP spid="129028" grpId="0" animBg="1"/>
      <p:bldP spid="129028" grpId="1" animBg="1"/>
      <p:bldP spid="12902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609600"/>
          </a:xfrm>
          <a:solidFill>
            <a:srgbClr val="CCFFCC"/>
          </a:solidFill>
          <a:ln/>
        </p:spPr>
        <p:txBody>
          <a:bodyPr/>
          <a:lstStyle/>
          <a:p>
            <a:r>
              <a:rPr lang="en-US" sz="2800" b="1" dirty="0" err="1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thí</a:t>
            </a:r>
            <a:r>
              <a:rPr lang="en-US" sz="2800" b="1" dirty="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2800" b="1" dirty="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b="1" dirty="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dirty="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ròng</a:t>
            </a:r>
            <a:r>
              <a:rPr lang="en-US" sz="2800" b="1" dirty="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rọc</a:t>
            </a:r>
            <a:endParaRPr lang="en-US" sz="2800" b="1" dirty="0">
              <a:solidFill>
                <a:srgbClr val="FF99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0420" name="Picture 4" descr="Can cau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590550"/>
            <a:ext cx="3810000" cy="331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421" name="Picture 5" descr="2182[1]"/>
          <p:cNvPicPr>
            <a:picLocks noChangeAspect="1" noChangeArrowheads="1"/>
          </p:cNvPicPr>
          <p:nvPr/>
        </p:nvPicPr>
        <p:blipFill>
          <a:blip r:embed="rId6">
            <a:lum bright="6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9600"/>
            <a:ext cx="32004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422" name="Text Box 6"/>
          <p:cNvSpPr txBox="1">
            <a:spLocks noChangeArrowheads="1"/>
          </p:cNvSpPr>
          <p:nvPr/>
        </p:nvSpPr>
        <p:spPr bwMode="auto">
          <a:xfrm>
            <a:off x="5029200" y="2286000"/>
            <a:ext cx="211296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 </a:t>
            </a:r>
            <a:r>
              <a:rPr lang="en-US" sz="3200" b="1" dirty="0" err="1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200" b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cẩu</a:t>
            </a:r>
            <a:endParaRPr lang="en-US" sz="3200" b="1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423" name="Text Box 7"/>
          <p:cNvSpPr txBox="1">
            <a:spLocks noChangeArrowheads="1"/>
          </p:cNvSpPr>
          <p:nvPr/>
        </p:nvSpPr>
        <p:spPr bwMode="auto">
          <a:xfrm>
            <a:off x="228600" y="3810000"/>
            <a:ext cx="2971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Font typeface="Wingdings" pitchFamily="2" charset="2"/>
              <a:buNone/>
            </a:pPr>
            <a:r>
              <a:rPr lang="en-US" sz="2400" b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Thiết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bị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tập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thể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dục</a:t>
            </a:r>
            <a:endParaRPr lang="en-US" sz="2400" b="1" dirty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60424" name="Text Box 8"/>
          <p:cNvSpPr txBox="1">
            <a:spLocks noChangeArrowheads="1"/>
          </p:cNvSpPr>
          <p:nvPr/>
        </p:nvSpPr>
        <p:spPr bwMode="auto">
          <a:xfrm>
            <a:off x="5638800" y="3352800"/>
            <a:ext cx="3124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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leo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núi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0425" name="Picture 9" descr="DC leo nui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962400"/>
            <a:ext cx="4291013" cy="2606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426" name="CAP TREO 1.mpg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267200"/>
            <a:ext cx="32766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5817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0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0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60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60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60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60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60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60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3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0426"/>
                </p:tgtEl>
              </p:cMediaNode>
            </p:video>
          </p:childTnLst>
        </p:cTn>
      </p:par>
    </p:tnLst>
    <p:bldLst>
      <p:bldP spid="60419" grpId="0" animBg="1"/>
      <p:bldP spid="60422" grpId="0"/>
      <p:bldP spid="60423" grpId="0"/>
      <p:bldP spid="6042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9"/>
          <p:cNvSpPr txBox="1">
            <a:spLocks noChangeArrowheads="1"/>
          </p:cNvSpPr>
          <p:nvPr/>
        </p:nvSpPr>
        <p:spPr bwMode="auto">
          <a:xfrm>
            <a:off x="3429000" y="1295400"/>
            <a:ext cx="2133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sz="3200">
              <a:solidFill>
                <a:srgbClr val="CC00FF"/>
              </a:solidFill>
              <a:latin typeface="Calibri" pitchFamily="34" charset="0"/>
            </a:endParaRPr>
          </a:p>
        </p:txBody>
      </p:sp>
      <p:sp>
        <p:nvSpPr>
          <p:cNvPr id="19462" name="Oval 6"/>
          <p:cNvSpPr>
            <a:spLocks noChangeArrowheads="1"/>
          </p:cNvSpPr>
          <p:nvPr/>
        </p:nvSpPr>
        <p:spPr bwMode="auto">
          <a:xfrm>
            <a:off x="179388" y="2997200"/>
            <a:ext cx="2376487" cy="1079500"/>
          </a:xfrm>
          <a:prstGeom prst="ellipse">
            <a:avLst/>
          </a:prstGeom>
          <a:solidFill>
            <a:srgbClr val="66FFFF"/>
          </a:solidFill>
          <a:ln w="9525">
            <a:solidFill>
              <a:schemeClr val="tx1"/>
            </a:solidFill>
            <a:round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684213" y="3284538"/>
            <a:ext cx="1223962" cy="366712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Ròng rọc</a:t>
            </a:r>
          </a:p>
        </p:txBody>
      </p:sp>
      <p:sp>
        <p:nvSpPr>
          <p:cNvPr id="19469" name="Oval 13"/>
          <p:cNvSpPr>
            <a:spLocks noChangeArrowheads="1"/>
          </p:cNvSpPr>
          <p:nvPr/>
        </p:nvSpPr>
        <p:spPr bwMode="auto">
          <a:xfrm>
            <a:off x="250825" y="908050"/>
            <a:ext cx="2232025" cy="122396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70" name="Text Box 14"/>
          <p:cNvSpPr txBox="1">
            <a:spLocks noChangeArrowheads="1"/>
          </p:cNvSpPr>
          <p:nvPr/>
        </p:nvSpPr>
        <p:spPr bwMode="auto">
          <a:xfrm>
            <a:off x="323850" y="1341438"/>
            <a:ext cx="2087563" cy="366712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chemeClr val="hlink"/>
                </a:solidFill>
              </a:rPr>
              <a:t>Ròng rọc cố định</a:t>
            </a:r>
          </a:p>
        </p:txBody>
      </p:sp>
      <p:sp>
        <p:nvSpPr>
          <p:cNvPr id="19471" name="Oval 15"/>
          <p:cNvSpPr>
            <a:spLocks noChangeArrowheads="1"/>
          </p:cNvSpPr>
          <p:nvPr/>
        </p:nvSpPr>
        <p:spPr bwMode="auto">
          <a:xfrm>
            <a:off x="179388" y="5084763"/>
            <a:ext cx="2305050" cy="1295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72" name="Text Box 16"/>
          <p:cNvSpPr txBox="1">
            <a:spLocks noChangeArrowheads="1"/>
          </p:cNvSpPr>
          <p:nvPr/>
        </p:nvSpPr>
        <p:spPr bwMode="auto">
          <a:xfrm>
            <a:off x="468313" y="5589588"/>
            <a:ext cx="1800225" cy="366712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chemeClr val="hlink"/>
                </a:solidFill>
              </a:rPr>
              <a:t>Ròng rọc động</a:t>
            </a:r>
          </a:p>
        </p:txBody>
      </p:sp>
      <p:sp>
        <p:nvSpPr>
          <p:cNvPr id="19478" name="Rectangle 22"/>
          <p:cNvSpPr>
            <a:spLocks noChangeArrowheads="1"/>
          </p:cNvSpPr>
          <p:nvPr/>
        </p:nvSpPr>
        <p:spPr bwMode="auto">
          <a:xfrm>
            <a:off x="4284663" y="836613"/>
            <a:ext cx="3816350" cy="12255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79" name="Rectangle 23"/>
          <p:cNvSpPr>
            <a:spLocks noChangeArrowheads="1"/>
          </p:cNvSpPr>
          <p:nvPr/>
        </p:nvSpPr>
        <p:spPr bwMode="auto">
          <a:xfrm>
            <a:off x="4356100" y="5157788"/>
            <a:ext cx="4032250" cy="11239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9480" name="Text Box 24"/>
          <p:cNvSpPr txBox="1">
            <a:spLocks noChangeArrowheads="1"/>
          </p:cNvSpPr>
          <p:nvPr/>
        </p:nvSpPr>
        <p:spPr bwMode="auto">
          <a:xfrm>
            <a:off x="4572000" y="1052513"/>
            <a:ext cx="3455988" cy="641350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Giúp làm thay đổi hướng của lực kéo so với khi kéo trực tiếp</a:t>
            </a:r>
          </a:p>
        </p:txBody>
      </p:sp>
      <p:sp>
        <p:nvSpPr>
          <p:cNvPr id="19481" name="Text Box 25"/>
          <p:cNvSpPr txBox="1">
            <a:spLocks noChangeArrowheads="1"/>
          </p:cNvSpPr>
          <p:nvPr/>
        </p:nvSpPr>
        <p:spPr bwMode="auto">
          <a:xfrm>
            <a:off x="4716463" y="5373688"/>
            <a:ext cx="3311525" cy="641350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Giúp làm lực kéo vật lên nhỏ hơn trọng lượng của vật</a:t>
            </a:r>
          </a:p>
        </p:txBody>
      </p:sp>
      <p:sp>
        <p:nvSpPr>
          <p:cNvPr id="19482" name="Text Box 26"/>
          <p:cNvSpPr txBox="1">
            <a:spLocks noChangeArrowheads="1"/>
          </p:cNvSpPr>
          <p:nvPr/>
        </p:nvSpPr>
        <p:spPr bwMode="auto">
          <a:xfrm>
            <a:off x="2627313" y="3141663"/>
            <a:ext cx="4032250" cy="641350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Có mấy loại ròng rọc? Kể tên các loại ròng rọc đó?</a:t>
            </a:r>
          </a:p>
        </p:txBody>
      </p:sp>
      <p:sp>
        <p:nvSpPr>
          <p:cNvPr id="19483" name="Text Box 27"/>
          <p:cNvSpPr txBox="1">
            <a:spLocks noChangeArrowheads="1"/>
          </p:cNvSpPr>
          <p:nvPr/>
        </p:nvSpPr>
        <p:spPr bwMode="auto">
          <a:xfrm>
            <a:off x="2339975" y="188913"/>
            <a:ext cx="4392613" cy="366712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Sử dụng ròng rọc cố định có tác dụng gì?</a:t>
            </a:r>
          </a:p>
        </p:txBody>
      </p:sp>
      <p:sp>
        <p:nvSpPr>
          <p:cNvPr id="17423" name="Text Box 28"/>
          <p:cNvSpPr txBox="1">
            <a:spLocks noChangeArrowheads="1"/>
          </p:cNvSpPr>
          <p:nvPr/>
        </p:nvSpPr>
        <p:spPr bwMode="auto">
          <a:xfrm>
            <a:off x="3132138" y="4652963"/>
            <a:ext cx="4032250" cy="366712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19485" name="Text Box 29"/>
          <p:cNvSpPr txBox="1">
            <a:spLocks noChangeArrowheads="1"/>
          </p:cNvSpPr>
          <p:nvPr/>
        </p:nvSpPr>
        <p:spPr bwMode="auto">
          <a:xfrm>
            <a:off x="3348038" y="4437063"/>
            <a:ext cx="4608512" cy="366712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Sử dụng ròng  rọc động được lợi gì?</a:t>
            </a:r>
          </a:p>
        </p:txBody>
      </p:sp>
      <p:sp>
        <p:nvSpPr>
          <p:cNvPr id="19487" name="Line 31"/>
          <p:cNvSpPr>
            <a:spLocks noChangeShapeType="1"/>
          </p:cNvSpPr>
          <p:nvPr/>
        </p:nvSpPr>
        <p:spPr bwMode="auto">
          <a:xfrm flipV="1">
            <a:off x="1331913" y="2133600"/>
            <a:ext cx="0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88" name="Line 32"/>
          <p:cNvSpPr>
            <a:spLocks noChangeShapeType="1"/>
          </p:cNvSpPr>
          <p:nvPr/>
        </p:nvSpPr>
        <p:spPr bwMode="auto">
          <a:xfrm>
            <a:off x="1331913" y="4076700"/>
            <a:ext cx="0" cy="1008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89" name="Line 33"/>
          <p:cNvSpPr>
            <a:spLocks noChangeShapeType="1"/>
          </p:cNvSpPr>
          <p:nvPr/>
        </p:nvSpPr>
        <p:spPr bwMode="auto">
          <a:xfrm>
            <a:off x="2484438" y="1557338"/>
            <a:ext cx="1800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90" name="Line 34"/>
          <p:cNvSpPr>
            <a:spLocks noChangeShapeType="1"/>
          </p:cNvSpPr>
          <p:nvPr/>
        </p:nvSpPr>
        <p:spPr bwMode="auto">
          <a:xfrm>
            <a:off x="2484438" y="5805488"/>
            <a:ext cx="18716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873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9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194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9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9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9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9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4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4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9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1" dur="500"/>
                                        <p:tgtEl>
                                          <p:spTgt spid="194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9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0" dur="2000"/>
                                        <p:tgtEl>
                                          <p:spTgt spid="19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3" dur="2000"/>
                                        <p:tgtEl>
                                          <p:spTgt spid="19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500"/>
                                        <p:tgtEl>
                                          <p:spTgt spid="19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2" dur="2000"/>
                                        <p:tgtEl>
                                          <p:spTgt spid="194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19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1" dur="500"/>
                                        <p:tgtEl>
                                          <p:spTgt spid="19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4" dur="500"/>
                                        <p:tgtEl>
                                          <p:spTgt spid="19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2" grpId="0" animBg="1"/>
      <p:bldP spid="19463" grpId="0"/>
      <p:bldP spid="19469" grpId="0" animBg="1"/>
      <p:bldP spid="19470" grpId="0"/>
      <p:bldP spid="19471" grpId="0" animBg="1"/>
      <p:bldP spid="19472" grpId="0"/>
      <p:bldP spid="19478" grpId="0" animBg="1"/>
      <p:bldP spid="19479" grpId="0" animBg="1"/>
      <p:bldP spid="19480" grpId="0"/>
      <p:bldP spid="19481" grpId="0"/>
      <p:bldP spid="19482" grpId="0"/>
      <p:bldP spid="19482" grpId="1"/>
      <p:bldP spid="19483" grpId="0"/>
      <p:bldP spid="19483" grpId="1"/>
      <p:bldP spid="19485" grpId="0"/>
      <p:bldP spid="19485" grpId="1"/>
      <p:bldP spid="19487" grpId="0" animBg="1"/>
      <p:bldP spid="19488" grpId="0" animBg="1"/>
      <p:bldP spid="19489" grpId="0" animBg="1"/>
      <p:bldP spid="1949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2" name="Text Box 4"/>
          <p:cNvSpPr txBox="1">
            <a:spLocks noChangeArrowheads="1"/>
          </p:cNvSpPr>
          <p:nvPr/>
        </p:nvSpPr>
        <p:spPr bwMode="auto">
          <a:xfrm>
            <a:off x="2209800" y="0"/>
            <a:ext cx="5638800" cy="711200"/>
          </a:xfrm>
          <a:prstGeom prst="rect">
            <a:avLst/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sz="4000" b="0">
                <a:solidFill>
                  <a:srgbClr val="FFFF00"/>
                </a:solidFill>
                <a:latin typeface="Arial" charset="0"/>
              </a:rPr>
              <a:t>Hãy quan sát</a:t>
            </a:r>
            <a:r>
              <a:rPr lang="en-US" sz="2000" b="0">
                <a:solidFill>
                  <a:srgbClr val="FFFF00"/>
                </a:solidFill>
                <a:latin typeface="Arial" charset="0"/>
              </a:rPr>
              <a:t> </a:t>
            </a:r>
          </a:p>
        </p:txBody>
      </p:sp>
      <p:sp>
        <p:nvSpPr>
          <p:cNvPr id="119813" name="Text Box 5"/>
          <p:cNvSpPr txBox="1">
            <a:spLocks noChangeArrowheads="1"/>
          </p:cNvSpPr>
          <p:nvPr/>
        </p:nvSpPr>
        <p:spPr bwMode="auto">
          <a:xfrm>
            <a:off x="6096000" y="5106988"/>
            <a:ext cx="1849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l" eaLnBrk="1" hangingPunct="1"/>
            <a:r>
              <a:rPr lang="en-US" sz="2000" b="0">
                <a:solidFill>
                  <a:srgbClr val="FFFF00"/>
                </a:solidFill>
                <a:latin typeface="Arial" charset="0"/>
              </a:rPr>
              <a:t>Ròng rọc động</a:t>
            </a:r>
          </a:p>
        </p:txBody>
      </p:sp>
      <p:sp>
        <p:nvSpPr>
          <p:cNvPr id="119815" name="AutoShape 7">
            <a:hlinkClick r:id="rId3" action="ppaction://hlinkpres?slideindex=1&amp;slidetitle="/>
          </p:cNvPr>
          <p:cNvSpPr>
            <a:spLocks noChangeArrowheads="1"/>
          </p:cNvSpPr>
          <p:nvPr/>
        </p:nvSpPr>
        <p:spPr bwMode="auto">
          <a:xfrm>
            <a:off x="5638800" y="914400"/>
            <a:ext cx="304800" cy="228600"/>
          </a:xfrm>
          <a:prstGeom prst="rightArrow">
            <a:avLst>
              <a:gd name="adj1" fmla="val 50000"/>
              <a:gd name="adj2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25" name="Text Box 8"/>
          <p:cNvSpPr txBox="1">
            <a:spLocks noChangeArrowheads="1"/>
          </p:cNvSpPr>
          <p:nvPr/>
        </p:nvSpPr>
        <p:spPr bwMode="auto">
          <a:xfrm>
            <a:off x="3109913" y="2913063"/>
            <a:ext cx="10556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endParaRPr lang="en-US" sz="1800" b="0"/>
          </a:p>
        </p:txBody>
      </p:sp>
      <p:pic>
        <p:nvPicPr>
          <p:cNvPr id="30726" name="Picture 9" descr="untitle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94"/>
          <a:stretch>
            <a:fillRect/>
          </a:stretch>
        </p:blipFill>
        <p:spPr bwMode="auto">
          <a:xfrm>
            <a:off x="2438400" y="914400"/>
            <a:ext cx="36576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9818" name="Line 10"/>
          <p:cNvSpPr>
            <a:spLocks noChangeShapeType="1"/>
          </p:cNvSpPr>
          <p:nvPr/>
        </p:nvSpPr>
        <p:spPr bwMode="auto">
          <a:xfrm>
            <a:off x="3886200" y="3484563"/>
            <a:ext cx="1588" cy="952500"/>
          </a:xfrm>
          <a:prstGeom prst="line">
            <a:avLst/>
          </a:prstGeom>
          <a:noFill/>
          <a:ln w="38100">
            <a:solidFill>
              <a:srgbClr val="56565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28" name="Line 11"/>
          <p:cNvSpPr>
            <a:spLocks noChangeShapeType="1"/>
          </p:cNvSpPr>
          <p:nvPr/>
        </p:nvSpPr>
        <p:spPr bwMode="auto">
          <a:xfrm>
            <a:off x="4343400" y="1957388"/>
            <a:ext cx="381000" cy="1169987"/>
          </a:xfrm>
          <a:prstGeom prst="line">
            <a:avLst/>
          </a:prstGeom>
          <a:noFill/>
          <a:ln w="38100">
            <a:solidFill>
              <a:srgbClr val="CC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19820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7425" y="4437063"/>
            <a:ext cx="693738" cy="1144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0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92" b="7101"/>
          <a:stretch>
            <a:fillRect/>
          </a:stretch>
        </p:blipFill>
        <p:spPr bwMode="auto">
          <a:xfrm>
            <a:off x="5791200" y="914400"/>
            <a:ext cx="3352800" cy="502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1" name="Picture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20" t="1408" r="8495" b="59154"/>
          <a:stretch>
            <a:fillRect/>
          </a:stretch>
        </p:blipFill>
        <p:spPr bwMode="auto">
          <a:xfrm>
            <a:off x="7199313" y="3279775"/>
            <a:ext cx="9144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2" name="Picture 1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69" b="7101"/>
          <a:stretch>
            <a:fillRect/>
          </a:stretch>
        </p:blipFill>
        <p:spPr bwMode="auto">
          <a:xfrm>
            <a:off x="7772400" y="917575"/>
            <a:ext cx="1406525" cy="502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33" name="Line 16"/>
          <p:cNvSpPr>
            <a:spLocks noChangeShapeType="1"/>
          </p:cNvSpPr>
          <p:nvPr/>
        </p:nvSpPr>
        <p:spPr bwMode="auto">
          <a:xfrm flipH="1">
            <a:off x="7751763" y="1954213"/>
            <a:ext cx="30162" cy="1325562"/>
          </a:xfrm>
          <a:prstGeom prst="line">
            <a:avLst/>
          </a:prstGeom>
          <a:noFill/>
          <a:ln w="38100">
            <a:solidFill>
              <a:srgbClr val="56565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7239000" y="3279775"/>
            <a:ext cx="762000" cy="1981200"/>
            <a:chOff x="3853" y="2413"/>
            <a:chExt cx="480" cy="1248"/>
          </a:xfrm>
        </p:grpSpPr>
        <p:pic>
          <p:nvPicPr>
            <p:cNvPr id="30741" name="Picture 18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282" t="53265" r="42996" b="36620"/>
            <a:stretch>
              <a:fillRect/>
            </a:stretch>
          </p:blipFill>
          <p:spPr bwMode="auto">
            <a:xfrm>
              <a:off x="3853" y="2413"/>
              <a:ext cx="480" cy="4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42" name="Picture 1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3" y="2839"/>
              <a:ext cx="478" cy="8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9828" name="Text Box 20"/>
          <p:cNvSpPr txBox="1">
            <a:spLocks noChangeArrowheads="1"/>
          </p:cNvSpPr>
          <p:nvPr/>
        </p:nvSpPr>
        <p:spPr bwMode="auto">
          <a:xfrm>
            <a:off x="0" y="4267200"/>
            <a:ext cx="2103438" cy="396875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l" eaLnBrk="1" hangingPunct="1"/>
            <a:r>
              <a:rPr lang="en-US" sz="2000" b="0">
                <a:solidFill>
                  <a:srgbClr val="FFFF00"/>
                </a:solidFill>
                <a:latin typeface="Arial" charset="0"/>
              </a:rPr>
              <a:t>Ròng rọc cố định</a:t>
            </a:r>
          </a:p>
        </p:txBody>
      </p:sp>
      <p:sp>
        <p:nvSpPr>
          <p:cNvPr id="119830" name="Line 22"/>
          <p:cNvSpPr>
            <a:spLocks noChangeShapeType="1"/>
          </p:cNvSpPr>
          <p:nvPr/>
        </p:nvSpPr>
        <p:spPr bwMode="auto">
          <a:xfrm flipV="1">
            <a:off x="2098675" y="2022475"/>
            <a:ext cx="1752600" cy="2286000"/>
          </a:xfrm>
          <a:prstGeom prst="line">
            <a:avLst/>
          </a:prstGeom>
          <a:noFill/>
          <a:ln w="9525">
            <a:solidFill>
              <a:srgbClr val="3333FF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831" name="Line 23"/>
          <p:cNvSpPr>
            <a:spLocks noChangeShapeType="1"/>
          </p:cNvSpPr>
          <p:nvPr/>
        </p:nvSpPr>
        <p:spPr bwMode="auto">
          <a:xfrm flipV="1">
            <a:off x="2057400" y="1981200"/>
            <a:ext cx="5715000" cy="2362200"/>
          </a:xfrm>
          <a:prstGeom prst="line">
            <a:avLst/>
          </a:prstGeom>
          <a:noFill/>
          <a:ln w="9525">
            <a:solidFill>
              <a:srgbClr val="3333FF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832" name="Line 24"/>
          <p:cNvSpPr>
            <a:spLocks noChangeShapeType="1"/>
          </p:cNvSpPr>
          <p:nvPr/>
        </p:nvSpPr>
        <p:spPr bwMode="auto">
          <a:xfrm flipV="1">
            <a:off x="1981200" y="2514600"/>
            <a:ext cx="5486400" cy="3048000"/>
          </a:xfrm>
          <a:prstGeom prst="line">
            <a:avLst/>
          </a:prstGeom>
          <a:noFill/>
          <a:ln w="12700">
            <a:solidFill>
              <a:srgbClr val="FF3399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833" name="Text Box 25"/>
          <p:cNvSpPr txBox="1">
            <a:spLocks noChangeArrowheads="1"/>
          </p:cNvSpPr>
          <p:nvPr/>
        </p:nvSpPr>
        <p:spPr bwMode="auto">
          <a:xfrm>
            <a:off x="0" y="5486400"/>
            <a:ext cx="1849438" cy="396875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l" eaLnBrk="1" hangingPunct="1"/>
            <a:r>
              <a:rPr lang="en-US" sz="2000" b="0">
                <a:solidFill>
                  <a:srgbClr val="FFFF00"/>
                </a:solidFill>
                <a:latin typeface="Arial" charset="0"/>
              </a:rPr>
              <a:t>Ròng rọc động</a:t>
            </a:r>
          </a:p>
        </p:txBody>
      </p:sp>
      <p:sp>
        <p:nvSpPr>
          <p:cNvPr id="30740" name="Line 26"/>
          <p:cNvSpPr>
            <a:spLocks noChangeShapeType="1"/>
          </p:cNvSpPr>
          <p:nvPr/>
        </p:nvSpPr>
        <p:spPr bwMode="auto">
          <a:xfrm>
            <a:off x="8129588" y="1892300"/>
            <a:ext cx="139700" cy="1179513"/>
          </a:xfrm>
          <a:prstGeom prst="line">
            <a:avLst/>
          </a:prstGeom>
          <a:noFill/>
          <a:ln w="38100">
            <a:solidFill>
              <a:srgbClr val="CC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680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9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9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19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19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" dur="3000"/>
                                        <p:tgtEl>
                                          <p:spTgt spid="1198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19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8 -0.09364 L 0.00208 -0.28231 " pathEditMode="relative" rAng="0" ptsTypes="AA">
                                      <p:cBhvr>
                                        <p:cTn id="23" dur="5000" fill="hold"/>
                                        <p:tgtEl>
                                          <p:spTgt spid="1198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40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198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198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198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19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198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198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198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19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119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4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2.77778E-7 0 L 0.00139 -0.17199 " pathEditMode="relative" rAng="0" ptsTypes="AA">
                                      <p:cBhvr>
                                        <p:cTn id="42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-8600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198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198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198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19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2" grpId="0" animBg="1"/>
      <p:bldP spid="119813" grpId="0"/>
      <p:bldP spid="119815" grpId="0" animBg="1"/>
      <p:bldP spid="119818" grpId="0" animBg="1"/>
      <p:bldP spid="119828" grpId="0" animBg="1"/>
      <p:bldP spid="119830" grpId="0" animBg="1"/>
      <p:bldP spid="119831" grpId="0" animBg="1"/>
      <p:bldP spid="119832" grpId="0" animBg="1"/>
      <p:bldP spid="11983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0372" name="Object 19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630177"/>
              </p:ext>
            </p:extLst>
          </p:nvPr>
        </p:nvGraphicFramePr>
        <p:xfrm>
          <a:off x="1066800" y="1295400"/>
          <a:ext cx="2895600" cy="335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4" name="Image" r:id="rId5" imgW="1828804" imgH="1170335" progId="Photoshop.Image.7">
                  <p:embed/>
                </p:oleObj>
              </mc:Choice>
              <mc:Fallback>
                <p:oleObj name="Image" r:id="rId5" imgW="1828804" imgH="1170335" progId="Photoshop.Image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55844" t="12080" r="23709" b="7382"/>
                      <a:stretch>
                        <a:fillRect/>
                      </a:stretch>
                    </p:blipFill>
                    <p:spPr bwMode="auto">
                      <a:xfrm>
                        <a:off x="1066800" y="1295400"/>
                        <a:ext cx="2895600" cy="335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368" name="Text Box 192"/>
          <p:cNvSpPr txBox="1">
            <a:spLocks noChangeArrowheads="1"/>
          </p:cNvSpPr>
          <p:nvPr/>
        </p:nvSpPr>
        <p:spPr bwMode="auto">
          <a:xfrm>
            <a:off x="2039937" y="4038600"/>
            <a:ext cx="70326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sym typeface="Wingdings" pitchFamily="2" charset="2"/>
              </a:rPr>
              <a:t>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aphicFrame>
        <p:nvGraphicFramePr>
          <p:cNvPr id="50373" name="Object 19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9254733"/>
              </p:ext>
            </p:extLst>
          </p:nvPr>
        </p:nvGraphicFramePr>
        <p:xfrm>
          <a:off x="5124600" y="1366838"/>
          <a:ext cx="2895600" cy="3281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5" name="Image" r:id="rId7" imgW="1828804" imgH="1170335" progId="Photoshop.Image.7">
                  <p:embed/>
                </p:oleObj>
              </mc:Choice>
              <mc:Fallback>
                <p:oleObj name="Image" r:id="rId7" imgW="1828804" imgH="1170335" progId="Photoshop.Image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77568" t="12080" r="2145" b="7382"/>
                      <a:stretch>
                        <a:fillRect/>
                      </a:stretch>
                    </p:blipFill>
                    <p:spPr bwMode="auto">
                      <a:xfrm>
                        <a:off x="5124600" y="1366838"/>
                        <a:ext cx="2895600" cy="3281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152400" y="76200"/>
            <a:ext cx="8404225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sz="36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C7: </a:t>
            </a:r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Sử dụng hệ thống ròng rọc nào trong hình 16.6 có lợi hơn? Vì sao?</a:t>
            </a:r>
            <a:endParaRPr lang="en-US" sz="3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369" name="Text Box 193"/>
          <p:cNvSpPr txBox="1">
            <a:spLocks noChangeArrowheads="1"/>
          </p:cNvSpPr>
          <p:nvPr/>
        </p:nvSpPr>
        <p:spPr bwMode="auto">
          <a:xfrm>
            <a:off x="6400800" y="4038600"/>
            <a:ext cx="77946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sym typeface="Wingdings" pitchFamily="2" charset="2"/>
              </a:rPr>
              <a:t>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0" y="4343400"/>
            <a:ext cx="1447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H16.6</a:t>
            </a:r>
            <a:endParaRPr lang="en-US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0" y="5029200"/>
            <a:ext cx="9144000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Trong hình 2 có lợi hơn vì ròng rọc cố định làm thay đổi hướng của lực kéo, ròng rọc </a:t>
            </a:r>
            <a:r>
              <a:rPr lang="en-US" sz="32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3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US" sz="3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3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endParaRPr lang="en-US" sz="32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5019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Text Box 2"/>
          <p:cNvSpPr txBox="1">
            <a:spLocks noChangeArrowheads="1"/>
          </p:cNvSpPr>
          <p:nvPr/>
        </p:nvSpPr>
        <p:spPr bwMode="auto">
          <a:xfrm>
            <a:off x="3276600" y="5911850"/>
            <a:ext cx="26670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5: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thang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8307" name="Picture 3" descr="A08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114800"/>
            <a:ext cx="25908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8308" name="Text Box 4"/>
          <p:cNvSpPr txBox="1">
            <a:spLocks noChangeArrowheads="1"/>
          </p:cNvSpPr>
          <p:nvPr/>
        </p:nvSpPr>
        <p:spPr bwMode="auto">
          <a:xfrm>
            <a:off x="609600" y="533400"/>
            <a:ext cx="79248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i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u="sng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600" i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u="sng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i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u="sng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600" i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u="sng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tắc</a:t>
            </a:r>
            <a:r>
              <a:rPr lang="en-US" sz="3600" i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u="sng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i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u="sng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đòn</a:t>
            </a:r>
            <a:r>
              <a:rPr lang="en-US" sz="3600" i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u="sng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bẩy</a:t>
            </a:r>
            <a:r>
              <a:rPr lang="en-US" sz="3600" i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i="1" u="sng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8309" name="Picture 5" descr="pic3"/>
          <p:cNvPicPr>
            <a:picLocks noChangeAspect="1" noChangeArrowheads="1"/>
          </p:cNvPicPr>
          <p:nvPr/>
        </p:nvPicPr>
        <p:blipFill>
          <a:blip r:embed="rId5">
            <a:lum bright="-36000" contrast="-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52600"/>
            <a:ext cx="25908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310" name="Picture 6" descr="pic4"/>
          <p:cNvPicPr>
            <a:picLocks noChangeAspect="1" noChangeArrowheads="1"/>
          </p:cNvPicPr>
          <p:nvPr/>
        </p:nvPicPr>
        <p:blipFill>
          <a:blip r:embed="rId6">
            <a:lum bright="-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114800"/>
            <a:ext cx="25908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311" name="Picture 7" descr="pic6"/>
          <p:cNvPicPr>
            <a:picLocks noChangeAspect="1" noChangeArrowheads="1"/>
          </p:cNvPicPr>
          <p:nvPr/>
        </p:nvPicPr>
        <p:blipFill>
          <a:blip r:embed="rId7">
            <a:lum bright="-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752600"/>
            <a:ext cx="24384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312" name="Picture 8" descr="pic19"/>
          <p:cNvPicPr>
            <a:picLocks noChangeAspect="1" noChangeArrowheads="1"/>
          </p:cNvPicPr>
          <p:nvPr/>
        </p:nvPicPr>
        <p:blipFill>
          <a:blip r:embed="rId8">
            <a:lum brigh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116388"/>
            <a:ext cx="2438400" cy="174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8313" name="Text Box 9"/>
          <p:cNvSpPr txBox="1">
            <a:spLocks noChangeArrowheads="1"/>
          </p:cNvSpPr>
          <p:nvPr/>
        </p:nvSpPr>
        <p:spPr bwMode="auto">
          <a:xfrm>
            <a:off x="152400" y="3290888"/>
            <a:ext cx="2743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beng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8314" name="Text Box 10"/>
          <p:cNvSpPr txBox="1">
            <a:spLocks noChangeArrowheads="1"/>
          </p:cNvSpPr>
          <p:nvPr/>
        </p:nvSpPr>
        <p:spPr bwMode="auto">
          <a:xfrm>
            <a:off x="3352800" y="3290888"/>
            <a:ext cx="2667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8315" name="Text Box 11"/>
          <p:cNvSpPr txBox="1">
            <a:spLocks noChangeArrowheads="1"/>
          </p:cNvSpPr>
          <p:nvPr/>
        </p:nvSpPr>
        <p:spPr bwMode="auto">
          <a:xfrm>
            <a:off x="6400800" y="3276600"/>
            <a:ext cx="2667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Hình 3: Kìm </a:t>
            </a:r>
          </a:p>
        </p:txBody>
      </p:sp>
      <p:sp>
        <p:nvSpPr>
          <p:cNvPr id="98316" name="Text Box 12"/>
          <p:cNvSpPr txBox="1">
            <a:spLocks noChangeArrowheads="1"/>
          </p:cNvSpPr>
          <p:nvPr/>
        </p:nvSpPr>
        <p:spPr bwMode="auto">
          <a:xfrm>
            <a:off x="152400" y="5880100"/>
            <a:ext cx="26670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Cút-kít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8317" name="Text Box 13"/>
          <p:cNvSpPr txBox="1">
            <a:spLocks noChangeArrowheads="1"/>
          </p:cNvSpPr>
          <p:nvPr/>
        </p:nvSpPr>
        <p:spPr bwMode="auto">
          <a:xfrm>
            <a:off x="6324600" y="5880100"/>
            <a:ext cx="26670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6: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hui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nắp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chai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8318" name="Picture 14" descr="pic7"/>
          <p:cNvPicPr>
            <a:picLocks noChangeAspect="1" noChangeArrowheads="1"/>
          </p:cNvPicPr>
          <p:nvPr/>
        </p:nvPicPr>
        <p:blipFill>
          <a:blip r:embed="rId9">
            <a:lum bright="-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752600"/>
            <a:ext cx="2743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1" name="AutoShape 15"/>
          <p:cNvSpPr>
            <a:spLocks noChangeArrowheads="1"/>
          </p:cNvSpPr>
          <p:nvPr/>
        </p:nvSpPr>
        <p:spPr bwMode="auto">
          <a:xfrm>
            <a:off x="2819400" y="20638"/>
            <a:ext cx="3581400" cy="5588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12" name="WordArt 16"/>
          <p:cNvSpPr>
            <a:spLocks noChangeArrowheads="1" noChangeShapeType="1" noTextEdit="1"/>
          </p:cNvSpPr>
          <p:nvPr/>
        </p:nvSpPr>
        <p:spPr bwMode="auto">
          <a:xfrm>
            <a:off x="2895600" y="42863"/>
            <a:ext cx="33528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36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36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cũ</a:t>
            </a:r>
            <a:endParaRPr lang="en-US" sz="36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7" name="Group 13"/>
          <p:cNvGrpSpPr>
            <a:grpSpLocks/>
          </p:cNvGrpSpPr>
          <p:nvPr/>
        </p:nvGrpSpPr>
        <p:grpSpPr bwMode="auto">
          <a:xfrm>
            <a:off x="3429000" y="3782686"/>
            <a:ext cx="2590800" cy="2590800"/>
            <a:chOff x="2160" y="825"/>
            <a:chExt cx="1632" cy="1632"/>
          </a:xfrm>
        </p:grpSpPr>
        <p:sp>
          <p:nvSpPr>
            <p:cNvPr id="18" name="Line 14"/>
            <p:cNvSpPr>
              <a:spLocks noChangeShapeType="1"/>
            </p:cNvSpPr>
            <p:nvPr/>
          </p:nvSpPr>
          <p:spPr bwMode="auto">
            <a:xfrm rot="-346944">
              <a:off x="2160" y="960"/>
              <a:ext cx="1632" cy="1344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15"/>
            <p:cNvSpPr>
              <a:spLocks noChangeShapeType="1"/>
            </p:cNvSpPr>
            <p:nvPr/>
          </p:nvSpPr>
          <p:spPr bwMode="auto">
            <a:xfrm rot="-4422653">
              <a:off x="2070" y="969"/>
              <a:ext cx="1632" cy="1344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41757284"/>
      </p:ext>
    </p:extLst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8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83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8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8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8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8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8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8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8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8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8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8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8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8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8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8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8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8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8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8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8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83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83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6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8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98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1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7" dur="1000"/>
                                        <p:tgtEl>
                                          <p:spTgt spid="983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8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0" presetID="54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983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983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98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98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983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6" grpId="0"/>
      <p:bldP spid="98306" grpId="1"/>
      <p:bldP spid="98308" grpId="0"/>
      <p:bldP spid="98313" grpId="0"/>
      <p:bldP spid="98314" grpId="0"/>
      <p:bldP spid="98315" grpId="0"/>
      <p:bldP spid="98316" grpId="0"/>
      <p:bldP spid="9831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Trang52_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91440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WordArt 3"/>
          <p:cNvSpPr>
            <a:spLocks noChangeArrowheads="1" noChangeShapeType="1" noTextEdit="1"/>
          </p:cNvSpPr>
          <p:nvPr/>
        </p:nvSpPr>
        <p:spPr bwMode="auto">
          <a:xfrm>
            <a:off x="2438400" y="0"/>
            <a:ext cx="4029075" cy="700088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pt-BR" sz="3600" kern="10" spc="-36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Arial Unicode MS"/>
                <a:ea typeface="Arial Unicode MS"/>
                <a:cs typeface="Arial Unicode MS"/>
              </a:rPr>
              <a:t>có thể em chưa biết</a:t>
            </a:r>
            <a:endParaRPr lang="en-US" sz="3600" kern="10" spc="-360">
              <a:ln w="12700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Arial Unicode MS"/>
              <a:ea typeface="Arial Unicode MS"/>
              <a:cs typeface="Arial Unicode MS"/>
            </a:endParaRPr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381000" y="5562600"/>
            <a:ext cx="8382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hufap1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hufap1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hufap1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hufap1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hufap1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hufap1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hufap1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hufap1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hufap1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latin typeface="Arial" charset="0"/>
              </a:rPr>
              <a:t>PALĂNG</a:t>
            </a:r>
            <a:r>
              <a:rPr lang="en-US" sz="2400" b="1">
                <a:solidFill>
                  <a:srgbClr val="CC00FF"/>
                </a:solidFill>
                <a:latin typeface="Arial" charset="0"/>
              </a:rPr>
              <a:t> </a:t>
            </a:r>
            <a:r>
              <a:rPr lang="en-US" sz="2400" b="1">
                <a:solidFill>
                  <a:srgbClr val="0000FF"/>
                </a:solidFill>
                <a:latin typeface="Arial" charset="0"/>
              </a:rPr>
              <a:t>là thiết bị gồm nhiều ròng rọc, cho phép giảm cường độ lực kéo, đồng thời làm đổi hướng của lực kéo</a:t>
            </a:r>
          </a:p>
        </p:txBody>
      </p:sp>
      <p:grpSp>
        <p:nvGrpSpPr>
          <p:cNvPr id="31753" name="Group 9"/>
          <p:cNvGrpSpPr>
            <a:grpSpLocks/>
          </p:cNvGrpSpPr>
          <p:nvPr/>
        </p:nvGrpSpPr>
        <p:grpSpPr bwMode="auto">
          <a:xfrm>
            <a:off x="457200" y="1219200"/>
            <a:ext cx="8305800" cy="3906838"/>
            <a:chOff x="240" y="1805"/>
            <a:chExt cx="5232" cy="2461"/>
          </a:xfrm>
        </p:grpSpPr>
        <p:pic>
          <p:nvPicPr>
            <p:cNvPr id="21511" name="Picture 10" descr="WB00477_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1805"/>
              <a:ext cx="5232" cy="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1512" name="Group 11"/>
            <p:cNvGrpSpPr>
              <a:grpSpLocks/>
            </p:cNvGrpSpPr>
            <p:nvPr/>
          </p:nvGrpSpPr>
          <p:grpSpPr bwMode="auto">
            <a:xfrm>
              <a:off x="240" y="1872"/>
              <a:ext cx="2394" cy="2112"/>
              <a:chOff x="240" y="1872"/>
              <a:chExt cx="2394" cy="2112"/>
            </a:xfrm>
          </p:grpSpPr>
          <p:sp>
            <p:nvSpPr>
              <p:cNvPr id="21618" name="Line 12"/>
              <p:cNvSpPr>
                <a:spLocks noChangeShapeType="1"/>
              </p:cNvSpPr>
              <p:nvPr/>
            </p:nvSpPr>
            <p:spPr bwMode="auto">
              <a:xfrm>
                <a:off x="1383" y="2223"/>
                <a:ext cx="259" cy="1019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1619" name="Group 13"/>
              <p:cNvGrpSpPr>
                <a:grpSpLocks/>
              </p:cNvGrpSpPr>
              <p:nvPr/>
            </p:nvGrpSpPr>
            <p:grpSpPr bwMode="auto">
              <a:xfrm>
                <a:off x="1578" y="2544"/>
                <a:ext cx="1056" cy="1047"/>
                <a:chOff x="1632" y="1248"/>
                <a:chExt cx="1409" cy="1479"/>
              </a:xfrm>
            </p:grpSpPr>
            <p:sp>
              <p:nvSpPr>
                <p:cNvPr id="21643" name="Freeform 14"/>
                <p:cNvSpPr>
                  <a:spLocks/>
                </p:cNvSpPr>
                <p:nvPr/>
              </p:nvSpPr>
              <p:spPr bwMode="auto">
                <a:xfrm>
                  <a:off x="1933" y="1544"/>
                  <a:ext cx="132" cy="123"/>
                </a:xfrm>
                <a:custGeom>
                  <a:avLst/>
                  <a:gdLst>
                    <a:gd name="T0" fmla="*/ 66 w 104"/>
                    <a:gd name="T1" fmla="*/ 123 h 92"/>
                    <a:gd name="T2" fmla="*/ 113 w 104"/>
                    <a:gd name="T3" fmla="*/ 106 h 92"/>
                    <a:gd name="T4" fmla="*/ 128 w 104"/>
                    <a:gd name="T5" fmla="*/ 87 h 92"/>
                    <a:gd name="T6" fmla="*/ 132 w 104"/>
                    <a:gd name="T7" fmla="*/ 62 h 92"/>
                    <a:gd name="T8" fmla="*/ 128 w 104"/>
                    <a:gd name="T9" fmla="*/ 39 h 92"/>
                    <a:gd name="T10" fmla="*/ 122 w 104"/>
                    <a:gd name="T11" fmla="*/ 27 h 92"/>
                    <a:gd name="T12" fmla="*/ 113 w 104"/>
                    <a:gd name="T13" fmla="*/ 19 h 92"/>
                    <a:gd name="T14" fmla="*/ 91 w 104"/>
                    <a:gd name="T15" fmla="*/ 5 h 92"/>
                    <a:gd name="T16" fmla="*/ 66 w 104"/>
                    <a:gd name="T17" fmla="*/ 0 h 92"/>
                    <a:gd name="T18" fmla="*/ 19 w 104"/>
                    <a:gd name="T19" fmla="*/ 19 h 92"/>
                    <a:gd name="T20" fmla="*/ 4 w 104"/>
                    <a:gd name="T21" fmla="*/ 39 h 92"/>
                    <a:gd name="T22" fmla="*/ 0 w 104"/>
                    <a:gd name="T23" fmla="*/ 62 h 92"/>
                    <a:gd name="T24" fmla="*/ 4 w 104"/>
                    <a:gd name="T25" fmla="*/ 87 h 92"/>
                    <a:gd name="T26" fmla="*/ 10 w 104"/>
                    <a:gd name="T27" fmla="*/ 96 h 92"/>
                    <a:gd name="T28" fmla="*/ 19 w 104"/>
                    <a:gd name="T29" fmla="*/ 106 h 92"/>
                    <a:gd name="T30" fmla="*/ 41 w 104"/>
                    <a:gd name="T31" fmla="*/ 118 h 92"/>
                    <a:gd name="T32" fmla="*/ 66 w 104"/>
                    <a:gd name="T33" fmla="*/ 123 h 92"/>
                    <a:gd name="T34" fmla="*/ 66 w 104"/>
                    <a:gd name="T35" fmla="*/ 123 h 92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104" h="92">
                      <a:moveTo>
                        <a:pt x="52" y="92"/>
                      </a:moveTo>
                      <a:lnTo>
                        <a:pt x="89" y="79"/>
                      </a:lnTo>
                      <a:lnTo>
                        <a:pt x="101" y="65"/>
                      </a:lnTo>
                      <a:lnTo>
                        <a:pt x="104" y="46"/>
                      </a:lnTo>
                      <a:lnTo>
                        <a:pt x="101" y="29"/>
                      </a:lnTo>
                      <a:lnTo>
                        <a:pt x="96" y="20"/>
                      </a:lnTo>
                      <a:lnTo>
                        <a:pt x="89" y="14"/>
                      </a:lnTo>
                      <a:lnTo>
                        <a:pt x="72" y="4"/>
                      </a:lnTo>
                      <a:lnTo>
                        <a:pt x="52" y="0"/>
                      </a:lnTo>
                      <a:lnTo>
                        <a:pt x="15" y="14"/>
                      </a:lnTo>
                      <a:lnTo>
                        <a:pt x="3" y="29"/>
                      </a:lnTo>
                      <a:lnTo>
                        <a:pt x="0" y="46"/>
                      </a:lnTo>
                      <a:lnTo>
                        <a:pt x="3" y="65"/>
                      </a:lnTo>
                      <a:lnTo>
                        <a:pt x="8" y="72"/>
                      </a:lnTo>
                      <a:lnTo>
                        <a:pt x="15" y="79"/>
                      </a:lnTo>
                      <a:lnTo>
                        <a:pt x="32" y="88"/>
                      </a:lnTo>
                      <a:lnTo>
                        <a:pt x="52" y="92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44" name="Freeform 15"/>
                <p:cNvSpPr>
                  <a:spLocks/>
                </p:cNvSpPr>
                <p:nvPr/>
              </p:nvSpPr>
              <p:spPr bwMode="auto">
                <a:xfrm>
                  <a:off x="1872" y="1564"/>
                  <a:ext cx="833" cy="762"/>
                </a:xfrm>
                <a:custGeom>
                  <a:avLst/>
                  <a:gdLst>
                    <a:gd name="T0" fmla="*/ 93 w 654"/>
                    <a:gd name="T1" fmla="*/ 70 h 570"/>
                    <a:gd name="T2" fmla="*/ 257 w 654"/>
                    <a:gd name="T3" fmla="*/ 0 h 570"/>
                    <a:gd name="T4" fmla="*/ 523 w 654"/>
                    <a:gd name="T5" fmla="*/ 7 h 570"/>
                    <a:gd name="T6" fmla="*/ 757 w 654"/>
                    <a:gd name="T7" fmla="*/ 221 h 570"/>
                    <a:gd name="T8" fmla="*/ 833 w 654"/>
                    <a:gd name="T9" fmla="*/ 422 h 570"/>
                    <a:gd name="T10" fmla="*/ 778 w 654"/>
                    <a:gd name="T11" fmla="*/ 619 h 570"/>
                    <a:gd name="T12" fmla="*/ 609 w 654"/>
                    <a:gd name="T13" fmla="*/ 729 h 570"/>
                    <a:gd name="T14" fmla="*/ 501 w 654"/>
                    <a:gd name="T15" fmla="*/ 762 h 570"/>
                    <a:gd name="T16" fmla="*/ 327 w 654"/>
                    <a:gd name="T17" fmla="*/ 739 h 570"/>
                    <a:gd name="T18" fmla="*/ 206 w 654"/>
                    <a:gd name="T19" fmla="*/ 635 h 570"/>
                    <a:gd name="T20" fmla="*/ 174 w 654"/>
                    <a:gd name="T21" fmla="*/ 509 h 570"/>
                    <a:gd name="T22" fmla="*/ 178 w 654"/>
                    <a:gd name="T23" fmla="*/ 356 h 570"/>
                    <a:gd name="T24" fmla="*/ 76 w 654"/>
                    <a:gd name="T25" fmla="*/ 309 h 570"/>
                    <a:gd name="T26" fmla="*/ 5 w 654"/>
                    <a:gd name="T27" fmla="*/ 250 h 570"/>
                    <a:gd name="T28" fmla="*/ 0 w 654"/>
                    <a:gd name="T29" fmla="*/ 167 h 570"/>
                    <a:gd name="T30" fmla="*/ 48 w 654"/>
                    <a:gd name="T31" fmla="*/ 110 h 570"/>
                    <a:gd name="T32" fmla="*/ 93 w 654"/>
                    <a:gd name="T33" fmla="*/ 70 h 570"/>
                    <a:gd name="T34" fmla="*/ 93 w 654"/>
                    <a:gd name="T35" fmla="*/ 70 h 570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654" h="570">
                      <a:moveTo>
                        <a:pt x="73" y="52"/>
                      </a:moveTo>
                      <a:lnTo>
                        <a:pt x="202" y="0"/>
                      </a:lnTo>
                      <a:lnTo>
                        <a:pt x="411" y="5"/>
                      </a:lnTo>
                      <a:lnTo>
                        <a:pt x="594" y="165"/>
                      </a:lnTo>
                      <a:lnTo>
                        <a:pt x="654" y="316"/>
                      </a:lnTo>
                      <a:lnTo>
                        <a:pt x="611" y="463"/>
                      </a:lnTo>
                      <a:lnTo>
                        <a:pt x="478" y="545"/>
                      </a:lnTo>
                      <a:lnTo>
                        <a:pt x="393" y="570"/>
                      </a:lnTo>
                      <a:lnTo>
                        <a:pt x="257" y="553"/>
                      </a:lnTo>
                      <a:lnTo>
                        <a:pt x="162" y="475"/>
                      </a:lnTo>
                      <a:lnTo>
                        <a:pt x="137" y="381"/>
                      </a:lnTo>
                      <a:lnTo>
                        <a:pt x="140" y="266"/>
                      </a:lnTo>
                      <a:lnTo>
                        <a:pt x="60" y="231"/>
                      </a:lnTo>
                      <a:lnTo>
                        <a:pt x="4" y="187"/>
                      </a:lnTo>
                      <a:lnTo>
                        <a:pt x="0" y="125"/>
                      </a:lnTo>
                      <a:lnTo>
                        <a:pt x="38" y="82"/>
                      </a:lnTo>
                      <a:lnTo>
                        <a:pt x="73" y="52"/>
                      </a:lnTo>
                      <a:close/>
                    </a:path>
                  </a:pathLst>
                </a:custGeom>
                <a:solidFill>
                  <a:srgbClr val="FFCC7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45" name="Freeform 16"/>
                <p:cNvSpPr>
                  <a:spLocks/>
                </p:cNvSpPr>
                <p:nvPr/>
              </p:nvSpPr>
              <p:spPr bwMode="auto">
                <a:xfrm>
                  <a:off x="1911" y="1605"/>
                  <a:ext cx="743" cy="671"/>
                </a:xfrm>
                <a:custGeom>
                  <a:avLst/>
                  <a:gdLst>
                    <a:gd name="T0" fmla="*/ 391 w 583"/>
                    <a:gd name="T1" fmla="*/ 5 h 502"/>
                    <a:gd name="T2" fmla="*/ 539 w 583"/>
                    <a:gd name="T3" fmla="*/ 86 h 502"/>
                    <a:gd name="T4" fmla="*/ 664 w 583"/>
                    <a:gd name="T5" fmla="*/ 187 h 502"/>
                    <a:gd name="T6" fmla="*/ 725 w 583"/>
                    <a:gd name="T7" fmla="*/ 289 h 502"/>
                    <a:gd name="T8" fmla="*/ 743 w 583"/>
                    <a:gd name="T9" fmla="*/ 404 h 502"/>
                    <a:gd name="T10" fmla="*/ 705 w 583"/>
                    <a:gd name="T11" fmla="*/ 523 h 502"/>
                    <a:gd name="T12" fmla="*/ 641 w 583"/>
                    <a:gd name="T13" fmla="*/ 610 h 502"/>
                    <a:gd name="T14" fmla="*/ 533 w 583"/>
                    <a:gd name="T15" fmla="*/ 666 h 502"/>
                    <a:gd name="T16" fmla="*/ 412 w 583"/>
                    <a:gd name="T17" fmla="*/ 671 h 502"/>
                    <a:gd name="T18" fmla="*/ 293 w 583"/>
                    <a:gd name="T19" fmla="*/ 639 h 502"/>
                    <a:gd name="T20" fmla="*/ 249 w 583"/>
                    <a:gd name="T21" fmla="*/ 607 h 502"/>
                    <a:gd name="T22" fmla="*/ 190 w 583"/>
                    <a:gd name="T23" fmla="*/ 521 h 502"/>
                    <a:gd name="T24" fmla="*/ 191 w 583"/>
                    <a:gd name="T25" fmla="*/ 396 h 502"/>
                    <a:gd name="T26" fmla="*/ 182 w 583"/>
                    <a:gd name="T27" fmla="*/ 307 h 502"/>
                    <a:gd name="T28" fmla="*/ 135 w 583"/>
                    <a:gd name="T29" fmla="*/ 250 h 502"/>
                    <a:gd name="T30" fmla="*/ 56 w 583"/>
                    <a:gd name="T31" fmla="*/ 219 h 502"/>
                    <a:gd name="T32" fmla="*/ 0 w 583"/>
                    <a:gd name="T33" fmla="*/ 187 h 502"/>
                    <a:gd name="T34" fmla="*/ 23 w 583"/>
                    <a:gd name="T35" fmla="*/ 108 h 502"/>
                    <a:gd name="T36" fmla="*/ 103 w 583"/>
                    <a:gd name="T37" fmla="*/ 45 h 502"/>
                    <a:gd name="T38" fmla="*/ 209 w 583"/>
                    <a:gd name="T39" fmla="*/ 15 h 502"/>
                    <a:gd name="T40" fmla="*/ 340 w 583"/>
                    <a:gd name="T41" fmla="*/ 0 h 502"/>
                    <a:gd name="T42" fmla="*/ 391 w 583"/>
                    <a:gd name="T43" fmla="*/ 5 h 502"/>
                    <a:gd name="T44" fmla="*/ 391 w 583"/>
                    <a:gd name="T45" fmla="*/ 5 h 502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0" t="0" r="r" b="b"/>
                  <a:pathLst>
                    <a:path w="583" h="502">
                      <a:moveTo>
                        <a:pt x="307" y="4"/>
                      </a:moveTo>
                      <a:lnTo>
                        <a:pt x="423" y="64"/>
                      </a:lnTo>
                      <a:lnTo>
                        <a:pt x="521" y="140"/>
                      </a:lnTo>
                      <a:lnTo>
                        <a:pt x="569" y="216"/>
                      </a:lnTo>
                      <a:lnTo>
                        <a:pt x="583" y="302"/>
                      </a:lnTo>
                      <a:lnTo>
                        <a:pt x="553" y="391"/>
                      </a:lnTo>
                      <a:lnTo>
                        <a:pt x="503" y="456"/>
                      </a:lnTo>
                      <a:lnTo>
                        <a:pt x="418" y="498"/>
                      </a:lnTo>
                      <a:lnTo>
                        <a:pt x="323" y="502"/>
                      </a:lnTo>
                      <a:lnTo>
                        <a:pt x="230" y="478"/>
                      </a:lnTo>
                      <a:lnTo>
                        <a:pt x="195" y="454"/>
                      </a:lnTo>
                      <a:lnTo>
                        <a:pt x="149" y="390"/>
                      </a:lnTo>
                      <a:lnTo>
                        <a:pt x="150" y="296"/>
                      </a:lnTo>
                      <a:lnTo>
                        <a:pt x="143" y="230"/>
                      </a:lnTo>
                      <a:lnTo>
                        <a:pt x="106" y="187"/>
                      </a:lnTo>
                      <a:lnTo>
                        <a:pt x="44" y="164"/>
                      </a:lnTo>
                      <a:lnTo>
                        <a:pt x="0" y="140"/>
                      </a:lnTo>
                      <a:lnTo>
                        <a:pt x="18" y="81"/>
                      </a:lnTo>
                      <a:lnTo>
                        <a:pt x="81" y="34"/>
                      </a:lnTo>
                      <a:lnTo>
                        <a:pt x="164" y="11"/>
                      </a:lnTo>
                      <a:lnTo>
                        <a:pt x="267" y="0"/>
                      </a:lnTo>
                      <a:lnTo>
                        <a:pt x="307" y="4"/>
                      </a:lnTo>
                      <a:close/>
                    </a:path>
                  </a:pathLst>
                </a:custGeom>
                <a:solidFill>
                  <a:srgbClr val="FFE0B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46" name="Freeform 17"/>
                <p:cNvSpPr>
                  <a:spLocks/>
                </p:cNvSpPr>
                <p:nvPr/>
              </p:nvSpPr>
              <p:spPr bwMode="auto">
                <a:xfrm>
                  <a:off x="2119" y="1609"/>
                  <a:ext cx="161" cy="169"/>
                </a:xfrm>
                <a:custGeom>
                  <a:avLst/>
                  <a:gdLst>
                    <a:gd name="T0" fmla="*/ 81 w 126"/>
                    <a:gd name="T1" fmla="*/ 169 h 126"/>
                    <a:gd name="T2" fmla="*/ 111 w 126"/>
                    <a:gd name="T3" fmla="*/ 164 h 126"/>
                    <a:gd name="T4" fmla="*/ 137 w 126"/>
                    <a:gd name="T5" fmla="*/ 145 h 126"/>
                    <a:gd name="T6" fmla="*/ 155 w 126"/>
                    <a:gd name="T7" fmla="*/ 118 h 126"/>
                    <a:gd name="T8" fmla="*/ 161 w 126"/>
                    <a:gd name="T9" fmla="*/ 85 h 126"/>
                    <a:gd name="T10" fmla="*/ 155 w 126"/>
                    <a:gd name="T11" fmla="*/ 51 h 126"/>
                    <a:gd name="T12" fmla="*/ 148 w 126"/>
                    <a:gd name="T13" fmla="*/ 36 h 126"/>
                    <a:gd name="T14" fmla="*/ 137 w 126"/>
                    <a:gd name="T15" fmla="*/ 24 h 126"/>
                    <a:gd name="T16" fmla="*/ 125 w 126"/>
                    <a:gd name="T17" fmla="*/ 15 h 126"/>
                    <a:gd name="T18" fmla="*/ 111 w 126"/>
                    <a:gd name="T19" fmla="*/ 7 h 126"/>
                    <a:gd name="T20" fmla="*/ 81 w 126"/>
                    <a:gd name="T21" fmla="*/ 0 h 126"/>
                    <a:gd name="T22" fmla="*/ 49 w 126"/>
                    <a:gd name="T23" fmla="*/ 7 h 126"/>
                    <a:gd name="T24" fmla="*/ 23 w 126"/>
                    <a:gd name="T25" fmla="*/ 24 h 126"/>
                    <a:gd name="T26" fmla="*/ 6 w 126"/>
                    <a:gd name="T27" fmla="*/ 51 h 126"/>
                    <a:gd name="T28" fmla="*/ 0 w 126"/>
                    <a:gd name="T29" fmla="*/ 85 h 126"/>
                    <a:gd name="T30" fmla="*/ 6 w 126"/>
                    <a:gd name="T31" fmla="*/ 118 h 126"/>
                    <a:gd name="T32" fmla="*/ 13 w 126"/>
                    <a:gd name="T33" fmla="*/ 131 h 126"/>
                    <a:gd name="T34" fmla="*/ 23 w 126"/>
                    <a:gd name="T35" fmla="*/ 145 h 126"/>
                    <a:gd name="T36" fmla="*/ 35 w 126"/>
                    <a:gd name="T37" fmla="*/ 156 h 126"/>
                    <a:gd name="T38" fmla="*/ 49 w 126"/>
                    <a:gd name="T39" fmla="*/ 164 h 126"/>
                    <a:gd name="T40" fmla="*/ 81 w 126"/>
                    <a:gd name="T41" fmla="*/ 169 h 126"/>
                    <a:gd name="T42" fmla="*/ 81 w 126"/>
                    <a:gd name="T43" fmla="*/ 169 h 12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126" h="126">
                      <a:moveTo>
                        <a:pt x="63" y="126"/>
                      </a:moveTo>
                      <a:lnTo>
                        <a:pt x="87" y="122"/>
                      </a:lnTo>
                      <a:lnTo>
                        <a:pt x="107" y="108"/>
                      </a:lnTo>
                      <a:lnTo>
                        <a:pt x="121" y="88"/>
                      </a:lnTo>
                      <a:lnTo>
                        <a:pt x="126" y="63"/>
                      </a:lnTo>
                      <a:lnTo>
                        <a:pt x="121" y="38"/>
                      </a:lnTo>
                      <a:lnTo>
                        <a:pt x="116" y="27"/>
                      </a:lnTo>
                      <a:lnTo>
                        <a:pt x="107" y="18"/>
                      </a:lnTo>
                      <a:lnTo>
                        <a:pt x="98" y="11"/>
                      </a:lnTo>
                      <a:lnTo>
                        <a:pt x="87" y="5"/>
                      </a:lnTo>
                      <a:lnTo>
                        <a:pt x="63" y="0"/>
                      </a:lnTo>
                      <a:lnTo>
                        <a:pt x="38" y="5"/>
                      </a:lnTo>
                      <a:lnTo>
                        <a:pt x="18" y="18"/>
                      </a:lnTo>
                      <a:lnTo>
                        <a:pt x="5" y="38"/>
                      </a:lnTo>
                      <a:lnTo>
                        <a:pt x="0" y="63"/>
                      </a:lnTo>
                      <a:lnTo>
                        <a:pt x="5" y="88"/>
                      </a:lnTo>
                      <a:lnTo>
                        <a:pt x="10" y="98"/>
                      </a:lnTo>
                      <a:lnTo>
                        <a:pt x="18" y="108"/>
                      </a:lnTo>
                      <a:lnTo>
                        <a:pt x="27" y="116"/>
                      </a:lnTo>
                      <a:lnTo>
                        <a:pt x="38" y="122"/>
                      </a:lnTo>
                      <a:lnTo>
                        <a:pt x="63" y="126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47" name="Freeform 18"/>
                <p:cNvSpPr>
                  <a:spLocks/>
                </p:cNvSpPr>
                <p:nvPr/>
              </p:nvSpPr>
              <p:spPr bwMode="auto">
                <a:xfrm>
                  <a:off x="2025" y="2276"/>
                  <a:ext cx="693" cy="410"/>
                </a:xfrm>
                <a:custGeom>
                  <a:avLst/>
                  <a:gdLst>
                    <a:gd name="T0" fmla="*/ 146 w 544"/>
                    <a:gd name="T1" fmla="*/ 0 h 306"/>
                    <a:gd name="T2" fmla="*/ 134 w 544"/>
                    <a:gd name="T3" fmla="*/ 212 h 306"/>
                    <a:gd name="T4" fmla="*/ 0 w 544"/>
                    <a:gd name="T5" fmla="*/ 399 h 306"/>
                    <a:gd name="T6" fmla="*/ 320 w 544"/>
                    <a:gd name="T7" fmla="*/ 356 h 306"/>
                    <a:gd name="T8" fmla="*/ 335 w 544"/>
                    <a:gd name="T9" fmla="*/ 310 h 306"/>
                    <a:gd name="T10" fmla="*/ 693 w 544"/>
                    <a:gd name="T11" fmla="*/ 410 h 306"/>
                    <a:gd name="T12" fmla="*/ 632 w 544"/>
                    <a:gd name="T13" fmla="*/ 292 h 306"/>
                    <a:gd name="T14" fmla="*/ 554 w 544"/>
                    <a:gd name="T15" fmla="*/ 196 h 306"/>
                    <a:gd name="T16" fmla="*/ 534 w 544"/>
                    <a:gd name="T17" fmla="*/ 7 h 306"/>
                    <a:gd name="T18" fmla="*/ 399 w 544"/>
                    <a:gd name="T19" fmla="*/ 43 h 306"/>
                    <a:gd name="T20" fmla="*/ 237 w 544"/>
                    <a:gd name="T21" fmla="*/ 43 h 306"/>
                    <a:gd name="T22" fmla="*/ 146 w 544"/>
                    <a:gd name="T23" fmla="*/ 0 h 306"/>
                    <a:gd name="T24" fmla="*/ 146 w 544"/>
                    <a:gd name="T25" fmla="*/ 0 h 30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544" h="306">
                      <a:moveTo>
                        <a:pt x="115" y="0"/>
                      </a:moveTo>
                      <a:lnTo>
                        <a:pt x="105" y="158"/>
                      </a:lnTo>
                      <a:lnTo>
                        <a:pt x="0" y="298"/>
                      </a:lnTo>
                      <a:lnTo>
                        <a:pt x="251" y="266"/>
                      </a:lnTo>
                      <a:lnTo>
                        <a:pt x="263" y="231"/>
                      </a:lnTo>
                      <a:lnTo>
                        <a:pt x="544" y="306"/>
                      </a:lnTo>
                      <a:lnTo>
                        <a:pt x="496" y="218"/>
                      </a:lnTo>
                      <a:lnTo>
                        <a:pt x="435" y="146"/>
                      </a:lnTo>
                      <a:lnTo>
                        <a:pt x="419" y="5"/>
                      </a:lnTo>
                      <a:lnTo>
                        <a:pt x="313" y="32"/>
                      </a:lnTo>
                      <a:lnTo>
                        <a:pt x="186" y="32"/>
                      </a:lnTo>
                      <a:lnTo>
                        <a:pt x="115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48" name="Freeform 19"/>
                <p:cNvSpPr>
                  <a:spLocks/>
                </p:cNvSpPr>
                <p:nvPr/>
              </p:nvSpPr>
              <p:spPr bwMode="auto">
                <a:xfrm>
                  <a:off x="2858" y="1617"/>
                  <a:ext cx="110" cy="120"/>
                </a:xfrm>
                <a:custGeom>
                  <a:avLst/>
                  <a:gdLst>
                    <a:gd name="T0" fmla="*/ 50 w 86"/>
                    <a:gd name="T1" fmla="*/ 0 h 90"/>
                    <a:gd name="T2" fmla="*/ 3 w 86"/>
                    <a:gd name="T3" fmla="*/ 53 h 90"/>
                    <a:gd name="T4" fmla="*/ 0 w 86"/>
                    <a:gd name="T5" fmla="*/ 120 h 90"/>
                    <a:gd name="T6" fmla="*/ 110 w 86"/>
                    <a:gd name="T7" fmla="*/ 120 h 90"/>
                    <a:gd name="T8" fmla="*/ 91 w 86"/>
                    <a:gd name="T9" fmla="*/ 47 h 90"/>
                    <a:gd name="T10" fmla="*/ 50 w 86"/>
                    <a:gd name="T11" fmla="*/ 0 h 90"/>
                    <a:gd name="T12" fmla="*/ 50 w 86"/>
                    <a:gd name="T13" fmla="*/ 0 h 9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86" h="90">
                      <a:moveTo>
                        <a:pt x="39" y="0"/>
                      </a:moveTo>
                      <a:lnTo>
                        <a:pt x="2" y="40"/>
                      </a:lnTo>
                      <a:lnTo>
                        <a:pt x="0" y="90"/>
                      </a:lnTo>
                      <a:lnTo>
                        <a:pt x="86" y="90"/>
                      </a:lnTo>
                      <a:lnTo>
                        <a:pt x="71" y="35"/>
                      </a:lnTo>
                      <a:lnTo>
                        <a:pt x="39" y="0"/>
                      </a:lnTo>
                      <a:close/>
                    </a:path>
                  </a:pathLst>
                </a:custGeom>
                <a:solidFill>
                  <a:srgbClr val="FFE5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49" name="Freeform 20"/>
                <p:cNvSpPr>
                  <a:spLocks/>
                </p:cNvSpPr>
                <p:nvPr/>
              </p:nvSpPr>
              <p:spPr bwMode="auto">
                <a:xfrm>
                  <a:off x="2123" y="1264"/>
                  <a:ext cx="693" cy="383"/>
                </a:xfrm>
                <a:custGeom>
                  <a:avLst/>
                  <a:gdLst>
                    <a:gd name="T0" fmla="*/ 116 w 544"/>
                    <a:gd name="T1" fmla="*/ 260 h 286"/>
                    <a:gd name="T2" fmla="*/ 0 w 544"/>
                    <a:gd name="T3" fmla="*/ 166 h 286"/>
                    <a:gd name="T4" fmla="*/ 452 w 544"/>
                    <a:gd name="T5" fmla="*/ 0 h 286"/>
                    <a:gd name="T6" fmla="*/ 693 w 544"/>
                    <a:gd name="T7" fmla="*/ 300 h 286"/>
                    <a:gd name="T8" fmla="*/ 515 w 544"/>
                    <a:gd name="T9" fmla="*/ 383 h 286"/>
                    <a:gd name="T10" fmla="*/ 116 w 544"/>
                    <a:gd name="T11" fmla="*/ 260 h 286"/>
                    <a:gd name="T12" fmla="*/ 116 w 544"/>
                    <a:gd name="T13" fmla="*/ 260 h 28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544" h="286">
                      <a:moveTo>
                        <a:pt x="91" y="194"/>
                      </a:moveTo>
                      <a:lnTo>
                        <a:pt x="0" y="124"/>
                      </a:lnTo>
                      <a:lnTo>
                        <a:pt x="355" y="0"/>
                      </a:lnTo>
                      <a:lnTo>
                        <a:pt x="544" y="224"/>
                      </a:lnTo>
                      <a:lnTo>
                        <a:pt x="404" y="286"/>
                      </a:lnTo>
                      <a:lnTo>
                        <a:pt x="91" y="194"/>
                      </a:lnTo>
                      <a:close/>
                    </a:path>
                  </a:pathLst>
                </a:custGeom>
                <a:solidFill>
                  <a:srgbClr val="8989A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50" name="Freeform 21"/>
                <p:cNvSpPr>
                  <a:spLocks/>
                </p:cNvSpPr>
                <p:nvPr/>
              </p:nvSpPr>
              <p:spPr bwMode="auto">
                <a:xfrm>
                  <a:off x="2216" y="1430"/>
                  <a:ext cx="432" cy="307"/>
                </a:xfrm>
                <a:custGeom>
                  <a:avLst/>
                  <a:gdLst>
                    <a:gd name="T0" fmla="*/ 0 w 339"/>
                    <a:gd name="T1" fmla="*/ 133 h 230"/>
                    <a:gd name="T2" fmla="*/ 46 w 339"/>
                    <a:gd name="T3" fmla="*/ 9 h 230"/>
                    <a:gd name="T4" fmla="*/ 141 w 339"/>
                    <a:gd name="T5" fmla="*/ 0 h 230"/>
                    <a:gd name="T6" fmla="*/ 287 w 339"/>
                    <a:gd name="T7" fmla="*/ 33 h 230"/>
                    <a:gd name="T8" fmla="*/ 407 w 339"/>
                    <a:gd name="T9" fmla="*/ 107 h 230"/>
                    <a:gd name="T10" fmla="*/ 432 w 339"/>
                    <a:gd name="T11" fmla="*/ 163 h 230"/>
                    <a:gd name="T12" fmla="*/ 381 w 339"/>
                    <a:gd name="T13" fmla="*/ 307 h 230"/>
                    <a:gd name="T14" fmla="*/ 248 w 339"/>
                    <a:gd name="T15" fmla="*/ 216 h 230"/>
                    <a:gd name="T16" fmla="*/ 112 w 339"/>
                    <a:gd name="T17" fmla="*/ 143 h 230"/>
                    <a:gd name="T18" fmla="*/ 0 w 339"/>
                    <a:gd name="T19" fmla="*/ 133 h 230"/>
                    <a:gd name="T20" fmla="*/ 0 w 339"/>
                    <a:gd name="T21" fmla="*/ 133 h 23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39" h="230">
                      <a:moveTo>
                        <a:pt x="0" y="100"/>
                      </a:moveTo>
                      <a:lnTo>
                        <a:pt x="36" y="7"/>
                      </a:lnTo>
                      <a:lnTo>
                        <a:pt x="111" y="0"/>
                      </a:lnTo>
                      <a:lnTo>
                        <a:pt x="225" y="25"/>
                      </a:lnTo>
                      <a:lnTo>
                        <a:pt x="319" y="80"/>
                      </a:lnTo>
                      <a:lnTo>
                        <a:pt x="339" y="122"/>
                      </a:lnTo>
                      <a:lnTo>
                        <a:pt x="299" y="230"/>
                      </a:lnTo>
                      <a:lnTo>
                        <a:pt x="195" y="162"/>
                      </a:lnTo>
                      <a:lnTo>
                        <a:pt x="88" y="107"/>
                      </a:lnTo>
                      <a:lnTo>
                        <a:pt x="0" y="100"/>
                      </a:lnTo>
                      <a:close/>
                    </a:path>
                  </a:pathLst>
                </a:custGeom>
                <a:solidFill>
                  <a:srgbClr val="B8B8D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51" name="Freeform 22"/>
                <p:cNvSpPr>
                  <a:spLocks/>
                </p:cNvSpPr>
                <p:nvPr/>
              </p:nvSpPr>
              <p:spPr bwMode="auto">
                <a:xfrm>
                  <a:off x="2610" y="1979"/>
                  <a:ext cx="386" cy="398"/>
                </a:xfrm>
                <a:custGeom>
                  <a:avLst/>
                  <a:gdLst>
                    <a:gd name="T0" fmla="*/ 79 w 303"/>
                    <a:gd name="T1" fmla="*/ 0 h 297"/>
                    <a:gd name="T2" fmla="*/ 386 w 303"/>
                    <a:gd name="T3" fmla="*/ 253 h 297"/>
                    <a:gd name="T4" fmla="*/ 335 w 303"/>
                    <a:gd name="T5" fmla="*/ 267 h 297"/>
                    <a:gd name="T6" fmla="*/ 380 w 303"/>
                    <a:gd name="T7" fmla="*/ 334 h 297"/>
                    <a:gd name="T8" fmla="*/ 308 w 303"/>
                    <a:gd name="T9" fmla="*/ 324 h 297"/>
                    <a:gd name="T10" fmla="*/ 322 w 303"/>
                    <a:gd name="T11" fmla="*/ 398 h 297"/>
                    <a:gd name="T12" fmla="*/ 0 w 303"/>
                    <a:gd name="T13" fmla="*/ 230 h 297"/>
                    <a:gd name="T14" fmla="*/ 76 w 303"/>
                    <a:gd name="T15" fmla="*/ 134 h 297"/>
                    <a:gd name="T16" fmla="*/ 79 w 303"/>
                    <a:gd name="T17" fmla="*/ 0 h 297"/>
                    <a:gd name="T18" fmla="*/ 79 w 303"/>
                    <a:gd name="T19" fmla="*/ 0 h 29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303" h="297">
                      <a:moveTo>
                        <a:pt x="62" y="0"/>
                      </a:moveTo>
                      <a:lnTo>
                        <a:pt x="303" y="189"/>
                      </a:lnTo>
                      <a:lnTo>
                        <a:pt x="263" y="199"/>
                      </a:lnTo>
                      <a:lnTo>
                        <a:pt x="298" y="249"/>
                      </a:lnTo>
                      <a:lnTo>
                        <a:pt x="242" y="242"/>
                      </a:lnTo>
                      <a:lnTo>
                        <a:pt x="253" y="297"/>
                      </a:lnTo>
                      <a:lnTo>
                        <a:pt x="0" y="172"/>
                      </a:lnTo>
                      <a:lnTo>
                        <a:pt x="60" y="100"/>
                      </a:lnTo>
                      <a:lnTo>
                        <a:pt x="62" y="0"/>
                      </a:lnTo>
                      <a:close/>
                    </a:path>
                  </a:pathLst>
                </a:custGeom>
                <a:solidFill>
                  <a:srgbClr val="FFCC7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52" name="Freeform 23"/>
                <p:cNvSpPr>
                  <a:spLocks/>
                </p:cNvSpPr>
                <p:nvPr/>
              </p:nvSpPr>
              <p:spPr bwMode="auto">
                <a:xfrm>
                  <a:off x="1677" y="1949"/>
                  <a:ext cx="399" cy="341"/>
                </a:xfrm>
                <a:custGeom>
                  <a:avLst/>
                  <a:gdLst>
                    <a:gd name="T0" fmla="*/ 393 w 313"/>
                    <a:gd name="T1" fmla="*/ 0 h 255"/>
                    <a:gd name="T2" fmla="*/ 0 w 313"/>
                    <a:gd name="T3" fmla="*/ 164 h 255"/>
                    <a:gd name="T4" fmla="*/ 32 w 313"/>
                    <a:gd name="T5" fmla="*/ 194 h 255"/>
                    <a:gd name="T6" fmla="*/ 9 w 313"/>
                    <a:gd name="T7" fmla="*/ 247 h 255"/>
                    <a:gd name="T8" fmla="*/ 70 w 313"/>
                    <a:gd name="T9" fmla="*/ 270 h 255"/>
                    <a:gd name="T10" fmla="*/ 51 w 313"/>
                    <a:gd name="T11" fmla="*/ 341 h 255"/>
                    <a:gd name="T12" fmla="*/ 399 w 313"/>
                    <a:gd name="T13" fmla="*/ 237 h 255"/>
                    <a:gd name="T14" fmla="*/ 374 w 313"/>
                    <a:gd name="T15" fmla="*/ 158 h 255"/>
                    <a:gd name="T16" fmla="*/ 380 w 313"/>
                    <a:gd name="T17" fmla="*/ 31 h 255"/>
                    <a:gd name="T18" fmla="*/ 393 w 313"/>
                    <a:gd name="T19" fmla="*/ 0 h 255"/>
                    <a:gd name="T20" fmla="*/ 393 w 313"/>
                    <a:gd name="T21" fmla="*/ 0 h 255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13" h="255">
                      <a:moveTo>
                        <a:pt x="308" y="0"/>
                      </a:moveTo>
                      <a:lnTo>
                        <a:pt x="0" y="123"/>
                      </a:lnTo>
                      <a:lnTo>
                        <a:pt x="25" y="145"/>
                      </a:lnTo>
                      <a:lnTo>
                        <a:pt x="7" y="185"/>
                      </a:lnTo>
                      <a:lnTo>
                        <a:pt x="55" y="202"/>
                      </a:lnTo>
                      <a:lnTo>
                        <a:pt x="40" y="255"/>
                      </a:lnTo>
                      <a:lnTo>
                        <a:pt x="313" y="177"/>
                      </a:lnTo>
                      <a:lnTo>
                        <a:pt x="293" y="118"/>
                      </a:lnTo>
                      <a:lnTo>
                        <a:pt x="298" y="23"/>
                      </a:lnTo>
                      <a:lnTo>
                        <a:pt x="308" y="0"/>
                      </a:lnTo>
                      <a:close/>
                    </a:path>
                  </a:pathLst>
                </a:custGeom>
                <a:solidFill>
                  <a:srgbClr val="FFCC7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53" name="Freeform 24"/>
                <p:cNvSpPr>
                  <a:spLocks/>
                </p:cNvSpPr>
                <p:nvPr/>
              </p:nvSpPr>
              <p:spPr bwMode="auto">
                <a:xfrm>
                  <a:off x="1991" y="2248"/>
                  <a:ext cx="773" cy="479"/>
                </a:xfrm>
                <a:custGeom>
                  <a:avLst/>
                  <a:gdLst>
                    <a:gd name="T0" fmla="*/ 381 w 606"/>
                    <a:gd name="T1" fmla="*/ 391 h 358"/>
                    <a:gd name="T2" fmla="*/ 13 w 606"/>
                    <a:gd name="T3" fmla="*/ 427 h 358"/>
                    <a:gd name="T4" fmla="*/ 34 w 606"/>
                    <a:gd name="T5" fmla="*/ 392 h 358"/>
                    <a:gd name="T6" fmla="*/ 55 w 606"/>
                    <a:gd name="T7" fmla="*/ 359 h 358"/>
                    <a:gd name="T8" fmla="*/ 74 w 606"/>
                    <a:gd name="T9" fmla="*/ 330 h 358"/>
                    <a:gd name="T10" fmla="*/ 91 w 606"/>
                    <a:gd name="T11" fmla="*/ 304 h 358"/>
                    <a:gd name="T12" fmla="*/ 112 w 606"/>
                    <a:gd name="T13" fmla="*/ 266 h 358"/>
                    <a:gd name="T14" fmla="*/ 156 w 606"/>
                    <a:gd name="T15" fmla="*/ 131 h 358"/>
                    <a:gd name="T16" fmla="*/ 184 w 606"/>
                    <a:gd name="T17" fmla="*/ 23 h 358"/>
                    <a:gd name="T18" fmla="*/ 188 w 606"/>
                    <a:gd name="T19" fmla="*/ 245 h 358"/>
                    <a:gd name="T20" fmla="*/ 163 w 606"/>
                    <a:gd name="T21" fmla="*/ 270 h 358"/>
                    <a:gd name="T22" fmla="*/ 128 w 606"/>
                    <a:gd name="T23" fmla="*/ 316 h 358"/>
                    <a:gd name="T24" fmla="*/ 92 w 606"/>
                    <a:gd name="T25" fmla="*/ 363 h 358"/>
                    <a:gd name="T26" fmla="*/ 199 w 606"/>
                    <a:gd name="T27" fmla="*/ 376 h 358"/>
                    <a:gd name="T28" fmla="*/ 357 w 606"/>
                    <a:gd name="T29" fmla="*/ 329 h 358"/>
                    <a:gd name="T30" fmla="*/ 394 w 606"/>
                    <a:gd name="T31" fmla="*/ 292 h 358"/>
                    <a:gd name="T32" fmla="*/ 463 w 606"/>
                    <a:gd name="T33" fmla="*/ 340 h 358"/>
                    <a:gd name="T34" fmla="*/ 607 w 606"/>
                    <a:gd name="T35" fmla="*/ 377 h 358"/>
                    <a:gd name="T36" fmla="*/ 688 w 606"/>
                    <a:gd name="T37" fmla="*/ 392 h 358"/>
                    <a:gd name="T38" fmla="*/ 671 w 606"/>
                    <a:gd name="T39" fmla="*/ 349 h 358"/>
                    <a:gd name="T40" fmla="*/ 652 w 606"/>
                    <a:gd name="T41" fmla="*/ 322 h 358"/>
                    <a:gd name="T42" fmla="*/ 630 w 606"/>
                    <a:gd name="T43" fmla="*/ 296 h 358"/>
                    <a:gd name="T44" fmla="*/ 608 w 606"/>
                    <a:gd name="T45" fmla="*/ 272 h 358"/>
                    <a:gd name="T46" fmla="*/ 578 w 606"/>
                    <a:gd name="T47" fmla="*/ 242 h 358"/>
                    <a:gd name="T48" fmla="*/ 588 w 606"/>
                    <a:gd name="T49" fmla="*/ 0 h 358"/>
                    <a:gd name="T50" fmla="*/ 600 w 606"/>
                    <a:gd name="T51" fmla="*/ 185 h 358"/>
                    <a:gd name="T52" fmla="*/ 612 w 606"/>
                    <a:gd name="T53" fmla="*/ 238 h 358"/>
                    <a:gd name="T54" fmla="*/ 639 w 606"/>
                    <a:gd name="T55" fmla="*/ 269 h 358"/>
                    <a:gd name="T56" fmla="*/ 659 w 606"/>
                    <a:gd name="T57" fmla="*/ 296 h 358"/>
                    <a:gd name="T58" fmla="*/ 682 w 606"/>
                    <a:gd name="T59" fmla="*/ 325 h 358"/>
                    <a:gd name="T60" fmla="*/ 707 w 606"/>
                    <a:gd name="T61" fmla="*/ 360 h 358"/>
                    <a:gd name="T62" fmla="*/ 730 w 606"/>
                    <a:gd name="T63" fmla="*/ 397 h 358"/>
                    <a:gd name="T64" fmla="*/ 753 w 606"/>
                    <a:gd name="T65" fmla="*/ 439 h 358"/>
                    <a:gd name="T66" fmla="*/ 710 w 606"/>
                    <a:gd name="T67" fmla="*/ 458 h 358"/>
                    <a:gd name="T68" fmla="*/ 598 w 606"/>
                    <a:gd name="T69" fmla="*/ 423 h 358"/>
                    <a:gd name="T70" fmla="*/ 459 w 606"/>
                    <a:gd name="T71" fmla="*/ 387 h 358"/>
                    <a:gd name="T72" fmla="*/ 385 w 606"/>
                    <a:gd name="T73" fmla="*/ 372 h 358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0" t="0" r="r" b="b"/>
                  <a:pathLst>
                    <a:path w="606" h="358">
                      <a:moveTo>
                        <a:pt x="302" y="278"/>
                      </a:moveTo>
                      <a:lnTo>
                        <a:pt x="299" y="292"/>
                      </a:lnTo>
                      <a:lnTo>
                        <a:pt x="0" y="334"/>
                      </a:lnTo>
                      <a:lnTo>
                        <a:pt x="10" y="319"/>
                      </a:lnTo>
                      <a:lnTo>
                        <a:pt x="18" y="306"/>
                      </a:lnTo>
                      <a:lnTo>
                        <a:pt x="27" y="293"/>
                      </a:lnTo>
                      <a:lnTo>
                        <a:pt x="36" y="281"/>
                      </a:lnTo>
                      <a:lnTo>
                        <a:pt x="43" y="268"/>
                      </a:lnTo>
                      <a:lnTo>
                        <a:pt x="51" y="257"/>
                      </a:lnTo>
                      <a:lnTo>
                        <a:pt x="58" y="247"/>
                      </a:lnTo>
                      <a:lnTo>
                        <a:pt x="65" y="237"/>
                      </a:lnTo>
                      <a:lnTo>
                        <a:pt x="71" y="227"/>
                      </a:lnTo>
                      <a:lnTo>
                        <a:pt x="77" y="218"/>
                      </a:lnTo>
                      <a:lnTo>
                        <a:pt x="88" y="199"/>
                      </a:lnTo>
                      <a:lnTo>
                        <a:pt x="105" y="167"/>
                      </a:lnTo>
                      <a:lnTo>
                        <a:pt x="122" y="98"/>
                      </a:lnTo>
                      <a:lnTo>
                        <a:pt x="120" y="6"/>
                      </a:lnTo>
                      <a:lnTo>
                        <a:pt x="144" y="17"/>
                      </a:lnTo>
                      <a:lnTo>
                        <a:pt x="169" y="30"/>
                      </a:lnTo>
                      <a:lnTo>
                        <a:pt x="147" y="183"/>
                      </a:lnTo>
                      <a:lnTo>
                        <a:pt x="139" y="189"/>
                      </a:lnTo>
                      <a:lnTo>
                        <a:pt x="128" y="202"/>
                      </a:lnTo>
                      <a:lnTo>
                        <a:pt x="115" y="218"/>
                      </a:lnTo>
                      <a:lnTo>
                        <a:pt x="100" y="236"/>
                      </a:lnTo>
                      <a:lnTo>
                        <a:pt x="85" y="254"/>
                      </a:lnTo>
                      <a:lnTo>
                        <a:pt x="72" y="271"/>
                      </a:lnTo>
                      <a:lnTo>
                        <a:pt x="61" y="293"/>
                      </a:lnTo>
                      <a:lnTo>
                        <a:pt x="156" y="281"/>
                      </a:lnTo>
                      <a:lnTo>
                        <a:pt x="252" y="271"/>
                      </a:lnTo>
                      <a:lnTo>
                        <a:pt x="280" y="246"/>
                      </a:lnTo>
                      <a:lnTo>
                        <a:pt x="294" y="232"/>
                      </a:lnTo>
                      <a:lnTo>
                        <a:pt x="309" y="218"/>
                      </a:lnTo>
                      <a:lnTo>
                        <a:pt x="307" y="243"/>
                      </a:lnTo>
                      <a:lnTo>
                        <a:pt x="363" y="254"/>
                      </a:lnTo>
                      <a:lnTo>
                        <a:pt x="420" y="267"/>
                      </a:lnTo>
                      <a:lnTo>
                        <a:pt x="476" y="282"/>
                      </a:lnTo>
                      <a:lnTo>
                        <a:pt x="532" y="301"/>
                      </a:lnTo>
                      <a:lnTo>
                        <a:pt x="539" y="293"/>
                      </a:lnTo>
                      <a:lnTo>
                        <a:pt x="536" y="279"/>
                      </a:lnTo>
                      <a:lnTo>
                        <a:pt x="526" y="261"/>
                      </a:lnTo>
                      <a:lnTo>
                        <a:pt x="519" y="251"/>
                      </a:lnTo>
                      <a:lnTo>
                        <a:pt x="511" y="241"/>
                      </a:lnTo>
                      <a:lnTo>
                        <a:pt x="502" y="231"/>
                      </a:lnTo>
                      <a:lnTo>
                        <a:pt x="494" y="221"/>
                      </a:lnTo>
                      <a:lnTo>
                        <a:pt x="485" y="212"/>
                      </a:lnTo>
                      <a:lnTo>
                        <a:pt x="477" y="203"/>
                      </a:lnTo>
                      <a:lnTo>
                        <a:pt x="463" y="189"/>
                      </a:lnTo>
                      <a:lnTo>
                        <a:pt x="453" y="181"/>
                      </a:lnTo>
                      <a:lnTo>
                        <a:pt x="421" y="17"/>
                      </a:lnTo>
                      <a:lnTo>
                        <a:pt x="461" y="0"/>
                      </a:lnTo>
                      <a:lnTo>
                        <a:pt x="464" y="90"/>
                      </a:lnTo>
                      <a:lnTo>
                        <a:pt x="470" y="138"/>
                      </a:lnTo>
                      <a:lnTo>
                        <a:pt x="474" y="159"/>
                      </a:lnTo>
                      <a:lnTo>
                        <a:pt x="480" y="178"/>
                      </a:lnTo>
                      <a:lnTo>
                        <a:pt x="489" y="187"/>
                      </a:lnTo>
                      <a:lnTo>
                        <a:pt x="501" y="201"/>
                      </a:lnTo>
                      <a:lnTo>
                        <a:pt x="510" y="211"/>
                      </a:lnTo>
                      <a:lnTo>
                        <a:pt x="517" y="221"/>
                      </a:lnTo>
                      <a:lnTo>
                        <a:pt x="526" y="231"/>
                      </a:lnTo>
                      <a:lnTo>
                        <a:pt x="535" y="243"/>
                      </a:lnTo>
                      <a:lnTo>
                        <a:pt x="545" y="256"/>
                      </a:lnTo>
                      <a:lnTo>
                        <a:pt x="554" y="269"/>
                      </a:lnTo>
                      <a:lnTo>
                        <a:pt x="564" y="283"/>
                      </a:lnTo>
                      <a:lnTo>
                        <a:pt x="572" y="297"/>
                      </a:lnTo>
                      <a:lnTo>
                        <a:pt x="581" y="312"/>
                      </a:lnTo>
                      <a:lnTo>
                        <a:pt x="590" y="328"/>
                      </a:lnTo>
                      <a:lnTo>
                        <a:pt x="606" y="358"/>
                      </a:lnTo>
                      <a:lnTo>
                        <a:pt x="557" y="342"/>
                      </a:lnTo>
                      <a:lnTo>
                        <a:pt x="511" y="328"/>
                      </a:lnTo>
                      <a:lnTo>
                        <a:pt x="469" y="316"/>
                      </a:lnTo>
                      <a:lnTo>
                        <a:pt x="429" y="306"/>
                      </a:lnTo>
                      <a:lnTo>
                        <a:pt x="360" y="289"/>
                      </a:lnTo>
                      <a:lnTo>
                        <a:pt x="302" y="27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54" name="Freeform 25"/>
                <p:cNvSpPr>
                  <a:spLocks/>
                </p:cNvSpPr>
                <p:nvPr/>
              </p:nvSpPr>
              <p:spPr bwMode="auto">
                <a:xfrm>
                  <a:off x="2605" y="1953"/>
                  <a:ext cx="436" cy="436"/>
                </a:xfrm>
                <a:custGeom>
                  <a:avLst/>
                  <a:gdLst>
                    <a:gd name="T0" fmla="*/ 0 w 342"/>
                    <a:gd name="T1" fmla="*/ 271 h 326"/>
                    <a:gd name="T2" fmla="*/ 37 w 342"/>
                    <a:gd name="T3" fmla="*/ 231 h 326"/>
                    <a:gd name="T4" fmla="*/ 316 w 342"/>
                    <a:gd name="T5" fmla="*/ 400 h 326"/>
                    <a:gd name="T6" fmla="*/ 288 w 342"/>
                    <a:gd name="T7" fmla="*/ 330 h 326"/>
                    <a:gd name="T8" fmla="*/ 325 w 342"/>
                    <a:gd name="T9" fmla="*/ 336 h 326"/>
                    <a:gd name="T10" fmla="*/ 365 w 342"/>
                    <a:gd name="T11" fmla="*/ 340 h 326"/>
                    <a:gd name="T12" fmla="*/ 319 w 342"/>
                    <a:gd name="T13" fmla="*/ 284 h 326"/>
                    <a:gd name="T14" fmla="*/ 372 w 342"/>
                    <a:gd name="T15" fmla="*/ 276 h 326"/>
                    <a:gd name="T16" fmla="*/ 88 w 342"/>
                    <a:gd name="T17" fmla="*/ 58 h 326"/>
                    <a:gd name="T18" fmla="*/ 88 w 342"/>
                    <a:gd name="T19" fmla="*/ 0 h 326"/>
                    <a:gd name="T20" fmla="*/ 112 w 342"/>
                    <a:gd name="T21" fmla="*/ 20 h 326"/>
                    <a:gd name="T22" fmla="*/ 130 w 342"/>
                    <a:gd name="T23" fmla="*/ 36 h 326"/>
                    <a:gd name="T24" fmla="*/ 154 w 342"/>
                    <a:gd name="T25" fmla="*/ 56 h 326"/>
                    <a:gd name="T26" fmla="*/ 181 w 342"/>
                    <a:gd name="T27" fmla="*/ 80 h 326"/>
                    <a:gd name="T28" fmla="*/ 196 w 342"/>
                    <a:gd name="T29" fmla="*/ 94 h 326"/>
                    <a:gd name="T30" fmla="*/ 212 w 342"/>
                    <a:gd name="T31" fmla="*/ 104 h 326"/>
                    <a:gd name="T32" fmla="*/ 226 w 342"/>
                    <a:gd name="T33" fmla="*/ 118 h 326"/>
                    <a:gd name="T34" fmla="*/ 242 w 342"/>
                    <a:gd name="T35" fmla="*/ 131 h 326"/>
                    <a:gd name="T36" fmla="*/ 258 w 342"/>
                    <a:gd name="T37" fmla="*/ 144 h 326"/>
                    <a:gd name="T38" fmla="*/ 274 w 342"/>
                    <a:gd name="T39" fmla="*/ 158 h 326"/>
                    <a:gd name="T40" fmla="*/ 288 w 342"/>
                    <a:gd name="T41" fmla="*/ 171 h 326"/>
                    <a:gd name="T42" fmla="*/ 303 w 342"/>
                    <a:gd name="T43" fmla="*/ 185 h 326"/>
                    <a:gd name="T44" fmla="*/ 320 w 342"/>
                    <a:gd name="T45" fmla="*/ 198 h 326"/>
                    <a:gd name="T46" fmla="*/ 334 w 342"/>
                    <a:gd name="T47" fmla="*/ 210 h 326"/>
                    <a:gd name="T48" fmla="*/ 361 w 342"/>
                    <a:gd name="T49" fmla="*/ 235 h 326"/>
                    <a:gd name="T50" fmla="*/ 386 w 342"/>
                    <a:gd name="T51" fmla="*/ 255 h 326"/>
                    <a:gd name="T52" fmla="*/ 408 w 342"/>
                    <a:gd name="T53" fmla="*/ 273 h 326"/>
                    <a:gd name="T54" fmla="*/ 422 w 342"/>
                    <a:gd name="T55" fmla="*/ 289 h 326"/>
                    <a:gd name="T56" fmla="*/ 436 w 342"/>
                    <a:gd name="T57" fmla="*/ 300 h 326"/>
                    <a:gd name="T58" fmla="*/ 379 w 342"/>
                    <a:gd name="T59" fmla="*/ 306 h 326"/>
                    <a:gd name="T60" fmla="*/ 398 w 342"/>
                    <a:gd name="T61" fmla="*/ 365 h 326"/>
                    <a:gd name="T62" fmla="*/ 335 w 342"/>
                    <a:gd name="T63" fmla="*/ 369 h 326"/>
                    <a:gd name="T64" fmla="*/ 335 w 342"/>
                    <a:gd name="T65" fmla="*/ 436 h 326"/>
                    <a:gd name="T66" fmla="*/ 323 w 342"/>
                    <a:gd name="T67" fmla="*/ 429 h 326"/>
                    <a:gd name="T68" fmla="*/ 289 w 342"/>
                    <a:gd name="T69" fmla="*/ 413 h 326"/>
                    <a:gd name="T70" fmla="*/ 268 w 342"/>
                    <a:gd name="T71" fmla="*/ 403 h 326"/>
                    <a:gd name="T72" fmla="*/ 242 w 342"/>
                    <a:gd name="T73" fmla="*/ 389 h 326"/>
                    <a:gd name="T74" fmla="*/ 215 w 342"/>
                    <a:gd name="T75" fmla="*/ 376 h 326"/>
                    <a:gd name="T76" fmla="*/ 185 w 342"/>
                    <a:gd name="T77" fmla="*/ 362 h 326"/>
                    <a:gd name="T78" fmla="*/ 156 w 342"/>
                    <a:gd name="T79" fmla="*/ 346 h 326"/>
                    <a:gd name="T80" fmla="*/ 126 w 342"/>
                    <a:gd name="T81" fmla="*/ 332 h 326"/>
                    <a:gd name="T82" fmla="*/ 99 w 342"/>
                    <a:gd name="T83" fmla="*/ 318 h 326"/>
                    <a:gd name="T84" fmla="*/ 71 w 342"/>
                    <a:gd name="T85" fmla="*/ 305 h 326"/>
                    <a:gd name="T86" fmla="*/ 27 w 342"/>
                    <a:gd name="T87" fmla="*/ 285 h 326"/>
                    <a:gd name="T88" fmla="*/ 0 w 342"/>
                    <a:gd name="T89" fmla="*/ 271 h 326"/>
                    <a:gd name="T90" fmla="*/ 0 w 342"/>
                    <a:gd name="T91" fmla="*/ 271 h 32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0" t="0" r="r" b="b"/>
                  <a:pathLst>
                    <a:path w="342" h="326">
                      <a:moveTo>
                        <a:pt x="0" y="203"/>
                      </a:moveTo>
                      <a:lnTo>
                        <a:pt x="29" y="173"/>
                      </a:lnTo>
                      <a:lnTo>
                        <a:pt x="248" y="299"/>
                      </a:lnTo>
                      <a:lnTo>
                        <a:pt x="226" y="247"/>
                      </a:lnTo>
                      <a:lnTo>
                        <a:pt x="255" y="251"/>
                      </a:lnTo>
                      <a:lnTo>
                        <a:pt x="286" y="254"/>
                      </a:lnTo>
                      <a:lnTo>
                        <a:pt x="250" y="212"/>
                      </a:lnTo>
                      <a:lnTo>
                        <a:pt x="292" y="206"/>
                      </a:lnTo>
                      <a:lnTo>
                        <a:pt x="69" y="43"/>
                      </a:lnTo>
                      <a:lnTo>
                        <a:pt x="69" y="0"/>
                      </a:lnTo>
                      <a:lnTo>
                        <a:pt x="88" y="15"/>
                      </a:lnTo>
                      <a:lnTo>
                        <a:pt x="102" y="27"/>
                      </a:lnTo>
                      <a:lnTo>
                        <a:pt x="121" y="42"/>
                      </a:lnTo>
                      <a:lnTo>
                        <a:pt x="142" y="60"/>
                      </a:lnTo>
                      <a:lnTo>
                        <a:pt x="154" y="70"/>
                      </a:lnTo>
                      <a:lnTo>
                        <a:pt x="166" y="78"/>
                      </a:lnTo>
                      <a:lnTo>
                        <a:pt x="177" y="88"/>
                      </a:lnTo>
                      <a:lnTo>
                        <a:pt x="190" y="98"/>
                      </a:lnTo>
                      <a:lnTo>
                        <a:pt x="202" y="108"/>
                      </a:lnTo>
                      <a:lnTo>
                        <a:pt x="215" y="118"/>
                      </a:lnTo>
                      <a:lnTo>
                        <a:pt x="226" y="128"/>
                      </a:lnTo>
                      <a:lnTo>
                        <a:pt x="238" y="138"/>
                      </a:lnTo>
                      <a:lnTo>
                        <a:pt x="251" y="148"/>
                      </a:lnTo>
                      <a:lnTo>
                        <a:pt x="262" y="157"/>
                      </a:lnTo>
                      <a:lnTo>
                        <a:pt x="283" y="176"/>
                      </a:lnTo>
                      <a:lnTo>
                        <a:pt x="303" y="191"/>
                      </a:lnTo>
                      <a:lnTo>
                        <a:pt x="320" y="204"/>
                      </a:lnTo>
                      <a:lnTo>
                        <a:pt x="331" y="216"/>
                      </a:lnTo>
                      <a:lnTo>
                        <a:pt x="342" y="224"/>
                      </a:lnTo>
                      <a:lnTo>
                        <a:pt x="297" y="229"/>
                      </a:lnTo>
                      <a:lnTo>
                        <a:pt x="312" y="273"/>
                      </a:lnTo>
                      <a:lnTo>
                        <a:pt x="263" y="276"/>
                      </a:lnTo>
                      <a:lnTo>
                        <a:pt x="263" y="326"/>
                      </a:lnTo>
                      <a:lnTo>
                        <a:pt x="253" y="321"/>
                      </a:lnTo>
                      <a:lnTo>
                        <a:pt x="227" y="309"/>
                      </a:lnTo>
                      <a:lnTo>
                        <a:pt x="210" y="301"/>
                      </a:lnTo>
                      <a:lnTo>
                        <a:pt x="190" y="291"/>
                      </a:lnTo>
                      <a:lnTo>
                        <a:pt x="169" y="281"/>
                      </a:lnTo>
                      <a:lnTo>
                        <a:pt x="145" y="271"/>
                      </a:lnTo>
                      <a:lnTo>
                        <a:pt x="122" y="259"/>
                      </a:lnTo>
                      <a:lnTo>
                        <a:pt x="99" y="248"/>
                      </a:lnTo>
                      <a:lnTo>
                        <a:pt x="78" y="238"/>
                      </a:lnTo>
                      <a:lnTo>
                        <a:pt x="56" y="228"/>
                      </a:lnTo>
                      <a:lnTo>
                        <a:pt x="21" y="213"/>
                      </a:lnTo>
                      <a:lnTo>
                        <a:pt x="0" y="20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55" name="Freeform 26"/>
                <p:cNvSpPr>
                  <a:spLocks/>
                </p:cNvSpPr>
                <p:nvPr/>
              </p:nvSpPr>
              <p:spPr bwMode="auto">
                <a:xfrm>
                  <a:off x="2301" y="1545"/>
                  <a:ext cx="418" cy="792"/>
                </a:xfrm>
                <a:custGeom>
                  <a:avLst/>
                  <a:gdLst>
                    <a:gd name="T0" fmla="*/ 76 w 328"/>
                    <a:gd name="T1" fmla="*/ 775 h 592"/>
                    <a:gd name="T2" fmla="*/ 169 w 328"/>
                    <a:gd name="T3" fmla="*/ 740 h 592"/>
                    <a:gd name="T4" fmla="*/ 249 w 328"/>
                    <a:gd name="T5" fmla="*/ 698 h 592"/>
                    <a:gd name="T6" fmla="*/ 283 w 328"/>
                    <a:gd name="T7" fmla="*/ 670 h 592"/>
                    <a:gd name="T8" fmla="*/ 314 w 328"/>
                    <a:gd name="T9" fmla="*/ 638 h 592"/>
                    <a:gd name="T10" fmla="*/ 339 w 328"/>
                    <a:gd name="T11" fmla="*/ 602 h 592"/>
                    <a:gd name="T12" fmla="*/ 377 w 328"/>
                    <a:gd name="T13" fmla="*/ 472 h 592"/>
                    <a:gd name="T14" fmla="*/ 366 w 328"/>
                    <a:gd name="T15" fmla="*/ 376 h 592"/>
                    <a:gd name="T16" fmla="*/ 348 w 328"/>
                    <a:gd name="T17" fmla="*/ 324 h 592"/>
                    <a:gd name="T18" fmla="*/ 328 w 328"/>
                    <a:gd name="T19" fmla="*/ 286 h 592"/>
                    <a:gd name="T20" fmla="*/ 311 w 328"/>
                    <a:gd name="T21" fmla="*/ 261 h 592"/>
                    <a:gd name="T22" fmla="*/ 292 w 328"/>
                    <a:gd name="T23" fmla="*/ 234 h 592"/>
                    <a:gd name="T24" fmla="*/ 270 w 328"/>
                    <a:gd name="T25" fmla="*/ 209 h 592"/>
                    <a:gd name="T26" fmla="*/ 246 w 328"/>
                    <a:gd name="T27" fmla="*/ 182 h 592"/>
                    <a:gd name="T28" fmla="*/ 210 w 328"/>
                    <a:gd name="T29" fmla="*/ 154 h 592"/>
                    <a:gd name="T30" fmla="*/ 162 w 328"/>
                    <a:gd name="T31" fmla="*/ 119 h 592"/>
                    <a:gd name="T32" fmla="*/ 108 w 328"/>
                    <a:gd name="T33" fmla="*/ 87 h 592"/>
                    <a:gd name="T34" fmla="*/ 52 w 328"/>
                    <a:gd name="T35" fmla="*/ 58 h 592"/>
                    <a:gd name="T36" fmla="*/ 14 w 328"/>
                    <a:gd name="T37" fmla="*/ 24 h 592"/>
                    <a:gd name="T38" fmla="*/ 0 w 328"/>
                    <a:gd name="T39" fmla="*/ 0 h 592"/>
                    <a:gd name="T40" fmla="*/ 98 w 328"/>
                    <a:gd name="T41" fmla="*/ 33 h 592"/>
                    <a:gd name="T42" fmla="*/ 185 w 328"/>
                    <a:gd name="T43" fmla="*/ 78 h 592"/>
                    <a:gd name="T44" fmla="*/ 238 w 328"/>
                    <a:gd name="T45" fmla="*/ 115 h 592"/>
                    <a:gd name="T46" fmla="*/ 271 w 328"/>
                    <a:gd name="T47" fmla="*/ 142 h 592"/>
                    <a:gd name="T48" fmla="*/ 301 w 328"/>
                    <a:gd name="T49" fmla="*/ 173 h 592"/>
                    <a:gd name="T50" fmla="*/ 326 w 328"/>
                    <a:gd name="T51" fmla="*/ 202 h 592"/>
                    <a:gd name="T52" fmla="*/ 348 w 328"/>
                    <a:gd name="T53" fmla="*/ 234 h 592"/>
                    <a:gd name="T54" fmla="*/ 377 w 328"/>
                    <a:gd name="T55" fmla="*/ 282 h 592"/>
                    <a:gd name="T56" fmla="*/ 410 w 328"/>
                    <a:gd name="T57" fmla="*/ 384 h 592"/>
                    <a:gd name="T58" fmla="*/ 413 w 328"/>
                    <a:gd name="T59" fmla="*/ 516 h 592"/>
                    <a:gd name="T60" fmla="*/ 398 w 328"/>
                    <a:gd name="T61" fmla="*/ 579 h 592"/>
                    <a:gd name="T62" fmla="*/ 377 w 328"/>
                    <a:gd name="T63" fmla="*/ 623 h 592"/>
                    <a:gd name="T64" fmla="*/ 361 w 328"/>
                    <a:gd name="T65" fmla="*/ 652 h 592"/>
                    <a:gd name="T66" fmla="*/ 340 w 328"/>
                    <a:gd name="T67" fmla="*/ 677 h 592"/>
                    <a:gd name="T68" fmla="*/ 317 w 328"/>
                    <a:gd name="T69" fmla="*/ 700 h 592"/>
                    <a:gd name="T70" fmla="*/ 280 w 328"/>
                    <a:gd name="T71" fmla="*/ 730 h 592"/>
                    <a:gd name="T72" fmla="*/ 218 w 328"/>
                    <a:gd name="T73" fmla="*/ 764 h 592"/>
                    <a:gd name="T74" fmla="*/ 147 w 328"/>
                    <a:gd name="T75" fmla="*/ 784 h 592"/>
                    <a:gd name="T76" fmla="*/ 64 w 328"/>
                    <a:gd name="T77" fmla="*/ 792 h 592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0" t="0" r="r" b="b"/>
                  <a:pathLst>
                    <a:path w="328" h="592">
                      <a:moveTo>
                        <a:pt x="50" y="592"/>
                      </a:moveTo>
                      <a:lnTo>
                        <a:pt x="60" y="579"/>
                      </a:lnTo>
                      <a:lnTo>
                        <a:pt x="65" y="567"/>
                      </a:lnTo>
                      <a:lnTo>
                        <a:pt x="133" y="553"/>
                      </a:lnTo>
                      <a:lnTo>
                        <a:pt x="166" y="539"/>
                      </a:lnTo>
                      <a:lnTo>
                        <a:pt x="195" y="522"/>
                      </a:lnTo>
                      <a:lnTo>
                        <a:pt x="208" y="512"/>
                      </a:lnTo>
                      <a:lnTo>
                        <a:pt x="222" y="501"/>
                      </a:lnTo>
                      <a:lnTo>
                        <a:pt x="234" y="489"/>
                      </a:lnTo>
                      <a:lnTo>
                        <a:pt x="246" y="477"/>
                      </a:lnTo>
                      <a:lnTo>
                        <a:pt x="256" y="463"/>
                      </a:lnTo>
                      <a:lnTo>
                        <a:pt x="266" y="450"/>
                      </a:lnTo>
                      <a:lnTo>
                        <a:pt x="281" y="420"/>
                      </a:lnTo>
                      <a:lnTo>
                        <a:pt x="296" y="353"/>
                      </a:lnTo>
                      <a:lnTo>
                        <a:pt x="294" y="317"/>
                      </a:lnTo>
                      <a:lnTo>
                        <a:pt x="287" y="281"/>
                      </a:lnTo>
                      <a:lnTo>
                        <a:pt x="281" y="262"/>
                      </a:lnTo>
                      <a:lnTo>
                        <a:pt x="273" y="242"/>
                      </a:lnTo>
                      <a:lnTo>
                        <a:pt x="263" y="224"/>
                      </a:lnTo>
                      <a:lnTo>
                        <a:pt x="257" y="214"/>
                      </a:lnTo>
                      <a:lnTo>
                        <a:pt x="251" y="204"/>
                      </a:lnTo>
                      <a:lnTo>
                        <a:pt x="244" y="195"/>
                      </a:lnTo>
                      <a:lnTo>
                        <a:pt x="237" y="185"/>
                      </a:lnTo>
                      <a:lnTo>
                        <a:pt x="229" y="175"/>
                      </a:lnTo>
                      <a:lnTo>
                        <a:pt x="221" y="166"/>
                      </a:lnTo>
                      <a:lnTo>
                        <a:pt x="212" y="156"/>
                      </a:lnTo>
                      <a:lnTo>
                        <a:pt x="202" y="146"/>
                      </a:lnTo>
                      <a:lnTo>
                        <a:pt x="193" y="136"/>
                      </a:lnTo>
                      <a:lnTo>
                        <a:pt x="182" y="127"/>
                      </a:lnTo>
                      <a:lnTo>
                        <a:pt x="165" y="115"/>
                      </a:lnTo>
                      <a:lnTo>
                        <a:pt x="146" y="101"/>
                      </a:lnTo>
                      <a:lnTo>
                        <a:pt x="127" y="89"/>
                      </a:lnTo>
                      <a:lnTo>
                        <a:pt x="106" y="78"/>
                      </a:lnTo>
                      <a:lnTo>
                        <a:pt x="85" y="65"/>
                      </a:lnTo>
                      <a:lnTo>
                        <a:pt x="64" y="54"/>
                      </a:lnTo>
                      <a:lnTo>
                        <a:pt x="41" y="43"/>
                      </a:lnTo>
                      <a:lnTo>
                        <a:pt x="19" y="33"/>
                      </a:lnTo>
                      <a:lnTo>
                        <a:pt x="11" y="18"/>
                      </a:lnTo>
                      <a:lnTo>
                        <a:pt x="5" y="6"/>
                      </a:lnTo>
                      <a:lnTo>
                        <a:pt x="0" y="0"/>
                      </a:lnTo>
                      <a:lnTo>
                        <a:pt x="40" y="11"/>
                      </a:lnTo>
                      <a:lnTo>
                        <a:pt x="77" y="25"/>
                      </a:lnTo>
                      <a:lnTo>
                        <a:pt x="112" y="40"/>
                      </a:lnTo>
                      <a:lnTo>
                        <a:pt x="145" y="58"/>
                      </a:lnTo>
                      <a:lnTo>
                        <a:pt x="173" y="76"/>
                      </a:lnTo>
                      <a:lnTo>
                        <a:pt x="187" y="86"/>
                      </a:lnTo>
                      <a:lnTo>
                        <a:pt x="201" y="96"/>
                      </a:lnTo>
                      <a:lnTo>
                        <a:pt x="213" y="106"/>
                      </a:lnTo>
                      <a:lnTo>
                        <a:pt x="224" y="117"/>
                      </a:lnTo>
                      <a:lnTo>
                        <a:pt x="236" y="129"/>
                      </a:lnTo>
                      <a:lnTo>
                        <a:pt x="246" y="140"/>
                      </a:lnTo>
                      <a:lnTo>
                        <a:pt x="256" y="151"/>
                      </a:lnTo>
                      <a:lnTo>
                        <a:pt x="264" y="162"/>
                      </a:lnTo>
                      <a:lnTo>
                        <a:pt x="273" y="175"/>
                      </a:lnTo>
                      <a:lnTo>
                        <a:pt x="282" y="186"/>
                      </a:lnTo>
                      <a:lnTo>
                        <a:pt x="296" y="211"/>
                      </a:lnTo>
                      <a:lnTo>
                        <a:pt x="307" y="236"/>
                      </a:lnTo>
                      <a:lnTo>
                        <a:pt x="322" y="287"/>
                      </a:lnTo>
                      <a:lnTo>
                        <a:pt x="328" y="337"/>
                      </a:lnTo>
                      <a:lnTo>
                        <a:pt x="324" y="386"/>
                      </a:lnTo>
                      <a:lnTo>
                        <a:pt x="319" y="411"/>
                      </a:lnTo>
                      <a:lnTo>
                        <a:pt x="312" y="433"/>
                      </a:lnTo>
                      <a:lnTo>
                        <a:pt x="302" y="456"/>
                      </a:lnTo>
                      <a:lnTo>
                        <a:pt x="296" y="466"/>
                      </a:lnTo>
                      <a:lnTo>
                        <a:pt x="289" y="476"/>
                      </a:lnTo>
                      <a:lnTo>
                        <a:pt x="283" y="487"/>
                      </a:lnTo>
                      <a:lnTo>
                        <a:pt x="276" y="496"/>
                      </a:lnTo>
                      <a:lnTo>
                        <a:pt x="267" y="506"/>
                      </a:lnTo>
                      <a:lnTo>
                        <a:pt x="258" y="514"/>
                      </a:lnTo>
                      <a:lnTo>
                        <a:pt x="249" y="523"/>
                      </a:lnTo>
                      <a:lnTo>
                        <a:pt x="239" y="531"/>
                      </a:lnTo>
                      <a:lnTo>
                        <a:pt x="220" y="546"/>
                      </a:lnTo>
                      <a:lnTo>
                        <a:pt x="196" y="559"/>
                      </a:lnTo>
                      <a:lnTo>
                        <a:pt x="171" y="571"/>
                      </a:lnTo>
                      <a:lnTo>
                        <a:pt x="143" y="579"/>
                      </a:lnTo>
                      <a:lnTo>
                        <a:pt x="115" y="586"/>
                      </a:lnTo>
                      <a:lnTo>
                        <a:pt x="50" y="59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56" name="Freeform 27"/>
                <p:cNvSpPr>
                  <a:spLocks/>
                </p:cNvSpPr>
                <p:nvPr/>
              </p:nvSpPr>
              <p:spPr bwMode="auto">
                <a:xfrm>
                  <a:off x="1853" y="1538"/>
                  <a:ext cx="539" cy="799"/>
                </a:xfrm>
                <a:custGeom>
                  <a:avLst/>
                  <a:gdLst>
                    <a:gd name="T0" fmla="*/ 401 w 423"/>
                    <a:gd name="T1" fmla="*/ 747 h 597"/>
                    <a:gd name="T2" fmla="*/ 299 w 423"/>
                    <a:gd name="T3" fmla="*/ 700 h 597"/>
                    <a:gd name="T4" fmla="*/ 292 w 423"/>
                    <a:gd name="T5" fmla="*/ 661 h 597"/>
                    <a:gd name="T6" fmla="*/ 326 w 423"/>
                    <a:gd name="T7" fmla="*/ 629 h 597"/>
                    <a:gd name="T8" fmla="*/ 357 w 423"/>
                    <a:gd name="T9" fmla="*/ 585 h 597"/>
                    <a:gd name="T10" fmla="*/ 358 w 423"/>
                    <a:gd name="T11" fmla="*/ 537 h 597"/>
                    <a:gd name="T12" fmla="*/ 334 w 423"/>
                    <a:gd name="T13" fmla="*/ 566 h 597"/>
                    <a:gd name="T14" fmla="*/ 303 w 423"/>
                    <a:gd name="T15" fmla="*/ 592 h 597"/>
                    <a:gd name="T16" fmla="*/ 231 w 423"/>
                    <a:gd name="T17" fmla="*/ 629 h 597"/>
                    <a:gd name="T18" fmla="*/ 222 w 423"/>
                    <a:gd name="T19" fmla="*/ 550 h 597"/>
                    <a:gd name="T20" fmla="*/ 223 w 423"/>
                    <a:gd name="T21" fmla="*/ 426 h 597"/>
                    <a:gd name="T22" fmla="*/ 205 w 423"/>
                    <a:gd name="T23" fmla="*/ 373 h 597"/>
                    <a:gd name="T24" fmla="*/ 178 w 423"/>
                    <a:gd name="T25" fmla="*/ 344 h 597"/>
                    <a:gd name="T26" fmla="*/ 102 w 423"/>
                    <a:gd name="T27" fmla="*/ 320 h 597"/>
                    <a:gd name="T28" fmla="*/ 37 w 423"/>
                    <a:gd name="T29" fmla="*/ 244 h 597"/>
                    <a:gd name="T30" fmla="*/ 43 w 423"/>
                    <a:gd name="T31" fmla="*/ 189 h 597"/>
                    <a:gd name="T32" fmla="*/ 64 w 423"/>
                    <a:gd name="T33" fmla="*/ 157 h 597"/>
                    <a:gd name="T34" fmla="*/ 93 w 423"/>
                    <a:gd name="T35" fmla="*/ 128 h 597"/>
                    <a:gd name="T36" fmla="*/ 126 w 423"/>
                    <a:gd name="T37" fmla="*/ 106 h 597"/>
                    <a:gd name="T38" fmla="*/ 181 w 423"/>
                    <a:gd name="T39" fmla="*/ 78 h 597"/>
                    <a:gd name="T40" fmla="*/ 264 w 423"/>
                    <a:gd name="T41" fmla="*/ 102 h 597"/>
                    <a:gd name="T42" fmla="*/ 247 w 423"/>
                    <a:gd name="T43" fmla="*/ 163 h 597"/>
                    <a:gd name="T44" fmla="*/ 283 w 423"/>
                    <a:gd name="T45" fmla="*/ 169 h 597"/>
                    <a:gd name="T46" fmla="*/ 293 w 423"/>
                    <a:gd name="T47" fmla="*/ 127 h 597"/>
                    <a:gd name="T48" fmla="*/ 331 w 423"/>
                    <a:gd name="T49" fmla="*/ 99 h 597"/>
                    <a:gd name="T50" fmla="*/ 399 w 423"/>
                    <a:gd name="T51" fmla="*/ 108 h 597"/>
                    <a:gd name="T52" fmla="*/ 441 w 423"/>
                    <a:gd name="T53" fmla="*/ 123 h 597"/>
                    <a:gd name="T54" fmla="*/ 412 w 423"/>
                    <a:gd name="T55" fmla="*/ 84 h 597"/>
                    <a:gd name="T56" fmla="*/ 370 w 423"/>
                    <a:gd name="T57" fmla="*/ 67 h 597"/>
                    <a:gd name="T58" fmla="*/ 287 w 423"/>
                    <a:gd name="T59" fmla="*/ 86 h 597"/>
                    <a:gd name="T60" fmla="*/ 326 w 423"/>
                    <a:gd name="T61" fmla="*/ 39 h 597"/>
                    <a:gd name="T62" fmla="*/ 485 w 423"/>
                    <a:gd name="T63" fmla="*/ 58 h 597"/>
                    <a:gd name="T64" fmla="*/ 468 w 423"/>
                    <a:gd name="T65" fmla="*/ 17 h 597"/>
                    <a:gd name="T66" fmla="*/ 338 w 423"/>
                    <a:gd name="T67" fmla="*/ 0 h 597"/>
                    <a:gd name="T68" fmla="*/ 199 w 423"/>
                    <a:gd name="T69" fmla="*/ 33 h 597"/>
                    <a:gd name="T70" fmla="*/ 121 w 423"/>
                    <a:gd name="T71" fmla="*/ 72 h 597"/>
                    <a:gd name="T72" fmla="*/ 75 w 423"/>
                    <a:gd name="T73" fmla="*/ 104 h 597"/>
                    <a:gd name="T74" fmla="*/ 37 w 423"/>
                    <a:gd name="T75" fmla="*/ 139 h 597"/>
                    <a:gd name="T76" fmla="*/ 5 w 423"/>
                    <a:gd name="T77" fmla="*/ 197 h 597"/>
                    <a:gd name="T78" fmla="*/ 6 w 423"/>
                    <a:gd name="T79" fmla="*/ 266 h 597"/>
                    <a:gd name="T80" fmla="*/ 29 w 423"/>
                    <a:gd name="T81" fmla="*/ 306 h 597"/>
                    <a:gd name="T82" fmla="*/ 65 w 423"/>
                    <a:gd name="T83" fmla="*/ 336 h 597"/>
                    <a:gd name="T84" fmla="*/ 122 w 423"/>
                    <a:gd name="T85" fmla="*/ 367 h 597"/>
                    <a:gd name="T86" fmla="*/ 177 w 423"/>
                    <a:gd name="T87" fmla="*/ 406 h 597"/>
                    <a:gd name="T88" fmla="*/ 177 w 423"/>
                    <a:gd name="T89" fmla="*/ 546 h 597"/>
                    <a:gd name="T90" fmla="*/ 191 w 423"/>
                    <a:gd name="T91" fmla="*/ 633 h 597"/>
                    <a:gd name="T92" fmla="*/ 213 w 423"/>
                    <a:gd name="T93" fmla="*/ 677 h 597"/>
                    <a:gd name="T94" fmla="*/ 237 w 423"/>
                    <a:gd name="T95" fmla="*/ 707 h 597"/>
                    <a:gd name="T96" fmla="*/ 268 w 423"/>
                    <a:gd name="T97" fmla="*/ 735 h 597"/>
                    <a:gd name="T98" fmla="*/ 307 w 423"/>
                    <a:gd name="T99" fmla="*/ 762 h 597"/>
                    <a:gd name="T100" fmla="*/ 378 w 423"/>
                    <a:gd name="T101" fmla="*/ 786 h 597"/>
                    <a:gd name="T102" fmla="*/ 524 w 423"/>
                    <a:gd name="T103" fmla="*/ 799 h 597"/>
                    <a:gd name="T104" fmla="*/ 539 w 423"/>
                    <a:gd name="T105" fmla="*/ 766 h 597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0" t="0" r="r" b="b"/>
                  <a:pathLst>
                    <a:path w="423" h="597">
                      <a:moveTo>
                        <a:pt x="423" y="572"/>
                      </a:moveTo>
                      <a:lnTo>
                        <a:pt x="315" y="558"/>
                      </a:lnTo>
                      <a:lnTo>
                        <a:pt x="260" y="538"/>
                      </a:lnTo>
                      <a:lnTo>
                        <a:pt x="235" y="523"/>
                      </a:lnTo>
                      <a:lnTo>
                        <a:pt x="212" y="506"/>
                      </a:lnTo>
                      <a:lnTo>
                        <a:pt x="229" y="494"/>
                      </a:lnTo>
                      <a:lnTo>
                        <a:pt x="242" y="483"/>
                      </a:lnTo>
                      <a:lnTo>
                        <a:pt x="256" y="470"/>
                      </a:lnTo>
                      <a:lnTo>
                        <a:pt x="270" y="453"/>
                      </a:lnTo>
                      <a:lnTo>
                        <a:pt x="280" y="437"/>
                      </a:lnTo>
                      <a:lnTo>
                        <a:pt x="285" y="418"/>
                      </a:lnTo>
                      <a:lnTo>
                        <a:pt x="281" y="401"/>
                      </a:lnTo>
                      <a:lnTo>
                        <a:pt x="272" y="412"/>
                      </a:lnTo>
                      <a:lnTo>
                        <a:pt x="262" y="423"/>
                      </a:lnTo>
                      <a:lnTo>
                        <a:pt x="251" y="433"/>
                      </a:lnTo>
                      <a:lnTo>
                        <a:pt x="238" y="442"/>
                      </a:lnTo>
                      <a:lnTo>
                        <a:pt x="211" y="458"/>
                      </a:lnTo>
                      <a:lnTo>
                        <a:pt x="181" y="470"/>
                      </a:lnTo>
                      <a:lnTo>
                        <a:pt x="175" y="442"/>
                      </a:lnTo>
                      <a:lnTo>
                        <a:pt x="174" y="411"/>
                      </a:lnTo>
                      <a:lnTo>
                        <a:pt x="177" y="348"/>
                      </a:lnTo>
                      <a:lnTo>
                        <a:pt x="175" y="318"/>
                      </a:lnTo>
                      <a:lnTo>
                        <a:pt x="169" y="291"/>
                      </a:lnTo>
                      <a:lnTo>
                        <a:pt x="161" y="279"/>
                      </a:lnTo>
                      <a:lnTo>
                        <a:pt x="152" y="267"/>
                      </a:lnTo>
                      <a:lnTo>
                        <a:pt x="140" y="257"/>
                      </a:lnTo>
                      <a:lnTo>
                        <a:pt x="125" y="249"/>
                      </a:lnTo>
                      <a:lnTo>
                        <a:pt x="80" y="239"/>
                      </a:lnTo>
                      <a:lnTo>
                        <a:pt x="40" y="212"/>
                      </a:lnTo>
                      <a:lnTo>
                        <a:pt x="29" y="182"/>
                      </a:lnTo>
                      <a:lnTo>
                        <a:pt x="30" y="154"/>
                      </a:lnTo>
                      <a:lnTo>
                        <a:pt x="34" y="141"/>
                      </a:lnTo>
                      <a:lnTo>
                        <a:pt x="41" y="129"/>
                      </a:lnTo>
                      <a:lnTo>
                        <a:pt x="50" y="117"/>
                      </a:lnTo>
                      <a:lnTo>
                        <a:pt x="60" y="106"/>
                      </a:lnTo>
                      <a:lnTo>
                        <a:pt x="73" y="96"/>
                      </a:lnTo>
                      <a:lnTo>
                        <a:pt x="85" y="88"/>
                      </a:lnTo>
                      <a:lnTo>
                        <a:pt x="99" y="79"/>
                      </a:lnTo>
                      <a:lnTo>
                        <a:pt x="114" y="71"/>
                      </a:lnTo>
                      <a:lnTo>
                        <a:pt x="142" y="58"/>
                      </a:lnTo>
                      <a:lnTo>
                        <a:pt x="171" y="46"/>
                      </a:lnTo>
                      <a:lnTo>
                        <a:pt x="207" y="76"/>
                      </a:lnTo>
                      <a:lnTo>
                        <a:pt x="194" y="106"/>
                      </a:lnTo>
                      <a:lnTo>
                        <a:pt x="194" y="122"/>
                      </a:lnTo>
                      <a:lnTo>
                        <a:pt x="199" y="137"/>
                      </a:lnTo>
                      <a:lnTo>
                        <a:pt x="222" y="126"/>
                      </a:lnTo>
                      <a:lnTo>
                        <a:pt x="222" y="110"/>
                      </a:lnTo>
                      <a:lnTo>
                        <a:pt x="230" y="95"/>
                      </a:lnTo>
                      <a:lnTo>
                        <a:pt x="243" y="83"/>
                      </a:lnTo>
                      <a:lnTo>
                        <a:pt x="260" y="74"/>
                      </a:lnTo>
                      <a:lnTo>
                        <a:pt x="297" y="73"/>
                      </a:lnTo>
                      <a:lnTo>
                        <a:pt x="313" y="81"/>
                      </a:lnTo>
                      <a:lnTo>
                        <a:pt x="325" y="96"/>
                      </a:lnTo>
                      <a:lnTo>
                        <a:pt x="346" y="92"/>
                      </a:lnTo>
                      <a:lnTo>
                        <a:pt x="337" y="75"/>
                      </a:lnTo>
                      <a:lnTo>
                        <a:pt x="323" y="63"/>
                      </a:lnTo>
                      <a:lnTo>
                        <a:pt x="307" y="54"/>
                      </a:lnTo>
                      <a:lnTo>
                        <a:pt x="290" y="50"/>
                      </a:lnTo>
                      <a:lnTo>
                        <a:pt x="253" y="51"/>
                      </a:lnTo>
                      <a:lnTo>
                        <a:pt x="225" y="64"/>
                      </a:lnTo>
                      <a:lnTo>
                        <a:pt x="204" y="38"/>
                      </a:lnTo>
                      <a:lnTo>
                        <a:pt x="256" y="29"/>
                      </a:lnTo>
                      <a:lnTo>
                        <a:pt x="302" y="26"/>
                      </a:lnTo>
                      <a:lnTo>
                        <a:pt x="381" y="43"/>
                      </a:lnTo>
                      <a:lnTo>
                        <a:pt x="371" y="25"/>
                      </a:lnTo>
                      <a:lnTo>
                        <a:pt x="367" y="13"/>
                      </a:lnTo>
                      <a:lnTo>
                        <a:pt x="363" y="8"/>
                      </a:lnTo>
                      <a:lnTo>
                        <a:pt x="265" y="0"/>
                      </a:lnTo>
                      <a:lnTo>
                        <a:pt x="197" y="11"/>
                      </a:lnTo>
                      <a:lnTo>
                        <a:pt x="156" y="25"/>
                      </a:lnTo>
                      <a:lnTo>
                        <a:pt x="115" y="43"/>
                      </a:lnTo>
                      <a:lnTo>
                        <a:pt x="95" y="54"/>
                      </a:lnTo>
                      <a:lnTo>
                        <a:pt x="76" y="65"/>
                      </a:lnTo>
                      <a:lnTo>
                        <a:pt x="59" y="78"/>
                      </a:lnTo>
                      <a:lnTo>
                        <a:pt x="43" y="90"/>
                      </a:lnTo>
                      <a:lnTo>
                        <a:pt x="29" y="104"/>
                      </a:lnTo>
                      <a:lnTo>
                        <a:pt x="18" y="117"/>
                      </a:lnTo>
                      <a:lnTo>
                        <a:pt x="4" y="147"/>
                      </a:lnTo>
                      <a:lnTo>
                        <a:pt x="0" y="174"/>
                      </a:lnTo>
                      <a:lnTo>
                        <a:pt x="5" y="199"/>
                      </a:lnTo>
                      <a:lnTo>
                        <a:pt x="15" y="219"/>
                      </a:lnTo>
                      <a:lnTo>
                        <a:pt x="23" y="229"/>
                      </a:lnTo>
                      <a:lnTo>
                        <a:pt x="31" y="237"/>
                      </a:lnTo>
                      <a:lnTo>
                        <a:pt x="51" y="251"/>
                      </a:lnTo>
                      <a:lnTo>
                        <a:pt x="73" y="264"/>
                      </a:lnTo>
                      <a:lnTo>
                        <a:pt x="96" y="274"/>
                      </a:lnTo>
                      <a:lnTo>
                        <a:pt x="120" y="281"/>
                      </a:lnTo>
                      <a:lnTo>
                        <a:pt x="139" y="303"/>
                      </a:lnTo>
                      <a:lnTo>
                        <a:pt x="144" y="333"/>
                      </a:lnTo>
                      <a:lnTo>
                        <a:pt x="139" y="408"/>
                      </a:lnTo>
                      <a:lnTo>
                        <a:pt x="142" y="452"/>
                      </a:lnTo>
                      <a:lnTo>
                        <a:pt x="150" y="473"/>
                      </a:lnTo>
                      <a:lnTo>
                        <a:pt x="160" y="494"/>
                      </a:lnTo>
                      <a:lnTo>
                        <a:pt x="167" y="506"/>
                      </a:lnTo>
                      <a:lnTo>
                        <a:pt x="176" y="517"/>
                      </a:lnTo>
                      <a:lnTo>
                        <a:pt x="186" y="528"/>
                      </a:lnTo>
                      <a:lnTo>
                        <a:pt x="197" y="538"/>
                      </a:lnTo>
                      <a:lnTo>
                        <a:pt x="210" y="549"/>
                      </a:lnTo>
                      <a:lnTo>
                        <a:pt x="225" y="559"/>
                      </a:lnTo>
                      <a:lnTo>
                        <a:pt x="241" y="569"/>
                      </a:lnTo>
                      <a:lnTo>
                        <a:pt x="260" y="579"/>
                      </a:lnTo>
                      <a:lnTo>
                        <a:pt x="297" y="587"/>
                      </a:lnTo>
                      <a:lnTo>
                        <a:pt x="340" y="592"/>
                      </a:lnTo>
                      <a:lnTo>
                        <a:pt x="411" y="597"/>
                      </a:lnTo>
                      <a:lnTo>
                        <a:pt x="417" y="584"/>
                      </a:lnTo>
                      <a:lnTo>
                        <a:pt x="423" y="57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57" name="Freeform 28"/>
                <p:cNvSpPr>
                  <a:spLocks/>
                </p:cNvSpPr>
                <p:nvPr/>
              </p:nvSpPr>
              <p:spPr bwMode="auto">
                <a:xfrm>
                  <a:off x="1632" y="1937"/>
                  <a:ext cx="453" cy="371"/>
                </a:xfrm>
                <a:custGeom>
                  <a:avLst/>
                  <a:gdLst>
                    <a:gd name="T0" fmla="*/ 89 w 355"/>
                    <a:gd name="T1" fmla="*/ 292 h 278"/>
                    <a:gd name="T2" fmla="*/ 57 w 355"/>
                    <a:gd name="T3" fmla="*/ 280 h 278"/>
                    <a:gd name="T4" fmla="*/ 27 w 355"/>
                    <a:gd name="T5" fmla="*/ 274 h 278"/>
                    <a:gd name="T6" fmla="*/ 57 w 355"/>
                    <a:gd name="T7" fmla="*/ 218 h 278"/>
                    <a:gd name="T8" fmla="*/ 43 w 355"/>
                    <a:gd name="T9" fmla="*/ 207 h 278"/>
                    <a:gd name="T10" fmla="*/ 22 w 355"/>
                    <a:gd name="T11" fmla="*/ 196 h 278"/>
                    <a:gd name="T12" fmla="*/ 0 w 355"/>
                    <a:gd name="T13" fmla="*/ 176 h 278"/>
                    <a:gd name="T14" fmla="*/ 41 w 355"/>
                    <a:gd name="T15" fmla="*/ 160 h 278"/>
                    <a:gd name="T16" fmla="*/ 98 w 355"/>
                    <a:gd name="T17" fmla="*/ 137 h 278"/>
                    <a:gd name="T18" fmla="*/ 131 w 355"/>
                    <a:gd name="T19" fmla="*/ 124 h 278"/>
                    <a:gd name="T20" fmla="*/ 167 w 355"/>
                    <a:gd name="T21" fmla="*/ 111 h 278"/>
                    <a:gd name="T22" fmla="*/ 202 w 355"/>
                    <a:gd name="T23" fmla="*/ 96 h 278"/>
                    <a:gd name="T24" fmla="*/ 239 w 355"/>
                    <a:gd name="T25" fmla="*/ 83 h 278"/>
                    <a:gd name="T26" fmla="*/ 273 w 355"/>
                    <a:gd name="T27" fmla="*/ 67 h 278"/>
                    <a:gd name="T28" fmla="*/ 308 w 355"/>
                    <a:gd name="T29" fmla="*/ 53 h 278"/>
                    <a:gd name="T30" fmla="*/ 366 w 355"/>
                    <a:gd name="T31" fmla="*/ 31 h 278"/>
                    <a:gd name="T32" fmla="*/ 421 w 355"/>
                    <a:gd name="T33" fmla="*/ 0 h 278"/>
                    <a:gd name="T34" fmla="*/ 433 w 355"/>
                    <a:gd name="T35" fmla="*/ 29 h 278"/>
                    <a:gd name="T36" fmla="*/ 433 w 355"/>
                    <a:gd name="T37" fmla="*/ 59 h 278"/>
                    <a:gd name="T38" fmla="*/ 346 w 355"/>
                    <a:gd name="T39" fmla="*/ 80 h 278"/>
                    <a:gd name="T40" fmla="*/ 299 w 355"/>
                    <a:gd name="T41" fmla="*/ 93 h 278"/>
                    <a:gd name="T42" fmla="*/ 251 w 355"/>
                    <a:gd name="T43" fmla="*/ 109 h 278"/>
                    <a:gd name="T44" fmla="*/ 204 w 355"/>
                    <a:gd name="T45" fmla="*/ 125 h 278"/>
                    <a:gd name="T46" fmla="*/ 157 w 355"/>
                    <a:gd name="T47" fmla="*/ 144 h 278"/>
                    <a:gd name="T48" fmla="*/ 112 w 355"/>
                    <a:gd name="T49" fmla="*/ 163 h 278"/>
                    <a:gd name="T50" fmla="*/ 69 w 355"/>
                    <a:gd name="T51" fmla="*/ 180 h 278"/>
                    <a:gd name="T52" fmla="*/ 103 w 355"/>
                    <a:gd name="T53" fmla="*/ 200 h 278"/>
                    <a:gd name="T54" fmla="*/ 73 w 355"/>
                    <a:gd name="T55" fmla="*/ 258 h 278"/>
                    <a:gd name="T56" fmla="*/ 102 w 355"/>
                    <a:gd name="T57" fmla="*/ 266 h 278"/>
                    <a:gd name="T58" fmla="*/ 131 w 355"/>
                    <a:gd name="T59" fmla="*/ 271 h 278"/>
                    <a:gd name="T60" fmla="*/ 108 w 355"/>
                    <a:gd name="T61" fmla="*/ 327 h 278"/>
                    <a:gd name="T62" fmla="*/ 185 w 355"/>
                    <a:gd name="T63" fmla="*/ 312 h 278"/>
                    <a:gd name="T64" fmla="*/ 267 w 355"/>
                    <a:gd name="T65" fmla="*/ 288 h 278"/>
                    <a:gd name="T66" fmla="*/ 309 w 355"/>
                    <a:gd name="T67" fmla="*/ 275 h 278"/>
                    <a:gd name="T68" fmla="*/ 348 w 355"/>
                    <a:gd name="T69" fmla="*/ 259 h 278"/>
                    <a:gd name="T70" fmla="*/ 388 w 355"/>
                    <a:gd name="T71" fmla="*/ 243 h 278"/>
                    <a:gd name="T72" fmla="*/ 424 w 355"/>
                    <a:gd name="T73" fmla="*/ 223 h 278"/>
                    <a:gd name="T74" fmla="*/ 453 w 355"/>
                    <a:gd name="T75" fmla="*/ 278 h 278"/>
                    <a:gd name="T76" fmla="*/ 360 w 355"/>
                    <a:gd name="T77" fmla="*/ 295 h 278"/>
                    <a:gd name="T78" fmla="*/ 264 w 355"/>
                    <a:gd name="T79" fmla="*/ 319 h 278"/>
                    <a:gd name="T80" fmla="*/ 214 w 355"/>
                    <a:gd name="T81" fmla="*/ 331 h 278"/>
                    <a:gd name="T82" fmla="*/ 167 w 355"/>
                    <a:gd name="T83" fmla="*/ 344 h 278"/>
                    <a:gd name="T84" fmla="*/ 121 w 355"/>
                    <a:gd name="T85" fmla="*/ 358 h 278"/>
                    <a:gd name="T86" fmla="*/ 75 w 355"/>
                    <a:gd name="T87" fmla="*/ 371 h 278"/>
                    <a:gd name="T88" fmla="*/ 83 w 355"/>
                    <a:gd name="T89" fmla="*/ 331 h 278"/>
                    <a:gd name="T90" fmla="*/ 89 w 355"/>
                    <a:gd name="T91" fmla="*/ 292 h 278"/>
                    <a:gd name="T92" fmla="*/ 89 w 355"/>
                    <a:gd name="T93" fmla="*/ 292 h 278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0" t="0" r="r" b="b"/>
                  <a:pathLst>
                    <a:path w="355" h="278">
                      <a:moveTo>
                        <a:pt x="70" y="219"/>
                      </a:moveTo>
                      <a:lnTo>
                        <a:pt x="45" y="210"/>
                      </a:lnTo>
                      <a:lnTo>
                        <a:pt x="21" y="205"/>
                      </a:lnTo>
                      <a:lnTo>
                        <a:pt x="45" y="163"/>
                      </a:lnTo>
                      <a:lnTo>
                        <a:pt x="34" y="155"/>
                      </a:lnTo>
                      <a:lnTo>
                        <a:pt x="17" y="147"/>
                      </a:lnTo>
                      <a:lnTo>
                        <a:pt x="0" y="132"/>
                      </a:lnTo>
                      <a:lnTo>
                        <a:pt x="32" y="120"/>
                      </a:lnTo>
                      <a:lnTo>
                        <a:pt x="77" y="103"/>
                      </a:lnTo>
                      <a:lnTo>
                        <a:pt x="103" y="93"/>
                      </a:lnTo>
                      <a:lnTo>
                        <a:pt x="131" y="83"/>
                      </a:lnTo>
                      <a:lnTo>
                        <a:pt x="158" y="72"/>
                      </a:lnTo>
                      <a:lnTo>
                        <a:pt x="187" y="62"/>
                      </a:lnTo>
                      <a:lnTo>
                        <a:pt x="214" y="50"/>
                      </a:lnTo>
                      <a:lnTo>
                        <a:pt x="241" y="40"/>
                      </a:lnTo>
                      <a:lnTo>
                        <a:pt x="287" y="23"/>
                      </a:lnTo>
                      <a:lnTo>
                        <a:pt x="330" y="0"/>
                      </a:lnTo>
                      <a:lnTo>
                        <a:pt x="339" y="22"/>
                      </a:lnTo>
                      <a:lnTo>
                        <a:pt x="339" y="44"/>
                      </a:lnTo>
                      <a:lnTo>
                        <a:pt x="271" y="60"/>
                      </a:lnTo>
                      <a:lnTo>
                        <a:pt x="234" y="70"/>
                      </a:lnTo>
                      <a:lnTo>
                        <a:pt x="197" y="82"/>
                      </a:lnTo>
                      <a:lnTo>
                        <a:pt x="160" y="94"/>
                      </a:lnTo>
                      <a:lnTo>
                        <a:pt x="123" y="108"/>
                      </a:lnTo>
                      <a:lnTo>
                        <a:pt x="88" y="122"/>
                      </a:lnTo>
                      <a:lnTo>
                        <a:pt x="54" y="135"/>
                      </a:lnTo>
                      <a:lnTo>
                        <a:pt x="81" y="150"/>
                      </a:lnTo>
                      <a:lnTo>
                        <a:pt x="57" y="193"/>
                      </a:lnTo>
                      <a:lnTo>
                        <a:pt x="80" y="199"/>
                      </a:lnTo>
                      <a:lnTo>
                        <a:pt x="103" y="203"/>
                      </a:lnTo>
                      <a:lnTo>
                        <a:pt x="85" y="245"/>
                      </a:lnTo>
                      <a:lnTo>
                        <a:pt x="145" y="234"/>
                      </a:lnTo>
                      <a:lnTo>
                        <a:pt x="209" y="216"/>
                      </a:lnTo>
                      <a:lnTo>
                        <a:pt x="242" y="206"/>
                      </a:lnTo>
                      <a:lnTo>
                        <a:pt x="273" y="194"/>
                      </a:lnTo>
                      <a:lnTo>
                        <a:pt x="304" y="182"/>
                      </a:lnTo>
                      <a:lnTo>
                        <a:pt x="332" y="167"/>
                      </a:lnTo>
                      <a:lnTo>
                        <a:pt x="355" y="208"/>
                      </a:lnTo>
                      <a:lnTo>
                        <a:pt x="282" y="221"/>
                      </a:lnTo>
                      <a:lnTo>
                        <a:pt x="207" y="239"/>
                      </a:lnTo>
                      <a:lnTo>
                        <a:pt x="168" y="248"/>
                      </a:lnTo>
                      <a:lnTo>
                        <a:pt x="131" y="258"/>
                      </a:lnTo>
                      <a:lnTo>
                        <a:pt x="95" y="268"/>
                      </a:lnTo>
                      <a:lnTo>
                        <a:pt x="59" y="278"/>
                      </a:lnTo>
                      <a:lnTo>
                        <a:pt x="65" y="248"/>
                      </a:lnTo>
                      <a:lnTo>
                        <a:pt x="70" y="21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58" name="Freeform 29"/>
                <p:cNvSpPr>
                  <a:spLocks/>
                </p:cNvSpPr>
                <p:nvPr/>
              </p:nvSpPr>
              <p:spPr bwMode="auto">
                <a:xfrm>
                  <a:off x="2100" y="1647"/>
                  <a:ext cx="199" cy="139"/>
                </a:xfrm>
                <a:custGeom>
                  <a:avLst/>
                  <a:gdLst>
                    <a:gd name="T0" fmla="*/ 0 w 156"/>
                    <a:gd name="T1" fmla="*/ 60 h 104"/>
                    <a:gd name="T2" fmla="*/ 36 w 156"/>
                    <a:gd name="T3" fmla="*/ 53 h 104"/>
                    <a:gd name="T4" fmla="*/ 45 w 156"/>
                    <a:gd name="T5" fmla="*/ 74 h 104"/>
                    <a:gd name="T6" fmla="*/ 54 w 156"/>
                    <a:gd name="T7" fmla="*/ 91 h 104"/>
                    <a:gd name="T8" fmla="*/ 65 w 156"/>
                    <a:gd name="T9" fmla="*/ 102 h 104"/>
                    <a:gd name="T10" fmla="*/ 78 w 156"/>
                    <a:gd name="T11" fmla="*/ 108 h 104"/>
                    <a:gd name="T12" fmla="*/ 103 w 156"/>
                    <a:gd name="T13" fmla="*/ 114 h 104"/>
                    <a:gd name="T14" fmla="*/ 129 w 156"/>
                    <a:gd name="T15" fmla="*/ 107 h 104"/>
                    <a:gd name="T16" fmla="*/ 151 w 156"/>
                    <a:gd name="T17" fmla="*/ 91 h 104"/>
                    <a:gd name="T18" fmla="*/ 163 w 156"/>
                    <a:gd name="T19" fmla="*/ 67 h 104"/>
                    <a:gd name="T20" fmla="*/ 168 w 156"/>
                    <a:gd name="T21" fmla="*/ 39 h 104"/>
                    <a:gd name="T22" fmla="*/ 161 w 156"/>
                    <a:gd name="T23" fmla="*/ 11 h 104"/>
                    <a:gd name="T24" fmla="*/ 188 w 156"/>
                    <a:gd name="T25" fmla="*/ 0 h 104"/>
                    <a:gd name="T26" fmla="*/ 199 w 156"/>
                    <a:gd name="T27" fmla="*/ 53 h 104"/>
                    <a:gd name="T28" fmla="*/ 196 w 156"/>
                    <a:gd name="T29" fmla="*/ 75 h 104"/>
                    <a:gd name="T30" fmla="*/ 189 w 156"/>
                    <a:gd name="T31" fmla="*/ 95 h 104"/>
                    <a:gd name="T32" fmla="*/ 177 w 156"/>
                    <a:gd name="T33" fmla="*/ 111 h 104"/>
                    <a:gd name="T34" fmla="*/ 163 w 156"/>
                    <a:gd name="T35" fmla="*/ 122 h 104"/>
                    <a:gd name="T36" fmla="*/ 129 w 156"/>
                    <a:gd name="T37" fmla="*/ 138 h 104"/>
                    <a:gd name="T38" fmla="*/ 88 w 156"/>
                    <a:gd name="T39" fmla="*/ 139 h 104"/>
                    <a:gd name="T40" fmla="*/ 51 w 156"/>
                    <a:gd name="T41" fmla="*/ 127 h 104"/>
                    <a:gd name="T42" fmla="*/ 19 w 156"/>
                    <a:gd name="T43" fmla="*/ 100 h 104"/>
                    <a:gd name="T44" fmla="*/ 0 w 156"/>
                    <a:gd name="T45" fmla="*/ 60 h 104"/>
                    <a:gd name="T46" fmla="*/ 0 w 156"/>
                    <a:gd name="T47" fmla="*/ 60 h 104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0" t="0" r="r" b="b"/>
                  <a:pathLst>
                    <a:path w="156" h="104">
                      <a:moveTo>
                        <a:pt x="0" y="45"/>
                      </a:moveTo>
                      <a:lnTo>
                        <a:pt x="28" y="40"/>
                      </a:lnTo>
                      <a:lnTo>
                        <a:pt x="35" y="55"/>
                      </a:lnTo>
                      <a:lnTo>
                        <a:pt x="42" y="68"/>
                      </a:lnTo>
                      <a:lnTo>
                        <a:pt x="51" y="76"/>
                      </a:lnTo>
                      <a:lnTo>
                        <a:pt x="61" y="81"/>
                      </a:lnTo>
                      <a:lnTo>
                        <a:pt x="81" y="85"/>
                      </a:lnTo>
                      <a:lnTo>
                        <a:pt x="101" y="80"/>
                      </a:lnTo>
                      <a:lnTo>
                        <a:pt x="118" y="68"/>
                      </a:lnTo>
                      <a:lnTo>
                        <a:pt x="128" y="50"/>
                      </a:lnTo>
                      <a:lnTo>
                        <a:pt x="132" y="29"/>
                      </a:lnTo>
                      <a:lnTo>
                        <a:pt x="126" y="8"/>
                      </a:lnTo>
                      <a:lnTo>
                        <a:pt x="147" y="0"/>
                      </a:lnTo>
                      <a:lnTo>
                        <a:pt x="156" y="40"/>
                      </a:lnTo>
                      <a:lnTo>
                        <a:pt x="154" y="56"/>
                      </a:lnTo>
                      <a:lnTo>
                        <a:pt x="148" y="71"/>
                      </a:lnTo>
                      <a:lnTo>
                        <a:pt x="139" y="83"/>
                      </a:lnTo>
                      <a:lnTo>
                        <a:pt x="128" y="91"/>
                      </a:lnTo>
                      <a:lnTo>
                        <a:pt x="101" y="103"/>
                      </a:lnTo>
                      <a:lnTo>
                        <a:pt x="69" y="104"/>
                      </a:lnTo>
                      <a:lnTo>
                        <a:pt x="40" y="95"/>
                      </a:lnTo>
                      <a:lnTo>
                        <a:pt x="15" y="75"/>
                      </a:lnTo>
                      <a:lnTo>
                        <a:pt x="0" y="4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59" name="Freeform 30"/>
                <p:cNvSpPr>
                  <a:spLocks/>
                </p:cNvSpPr>
                <p:nvPr/>
              </p:nvSpPr>
              <p:spPr bwMode="auto">
                <a:xfrm>
                  <a:off x="2843" y="1647"/>
                  <a:ext cx="127" cy="108"/>
                </a:xfrm>
                <a:custGeom>
                  <a:avLst/>
                  <a:gdLst>
                    <a:gd name="T0" fmla="*/ 0 w 100"/>
                    <a:gd name="T1" fmla="*/ 108 h 81"/>
                    <a:gd name="T2" fmla="*/ 0 w 100"/>
                    <a:gd name="T3" fmla="*/ 51 h 81"/>
                    <a:gd name="T4" fmla="*/ 6 w 100"/>
                    <a:gd name="T5" fmla="*/ 21 h 81"/>
                    <a:gd name="T6" fmla="*/ 13 w 100"/>
                    <a:gd name="T7" fmla="*/ 11 h 81"/>
                    <a:gd name="T8" fmla="*/ 22 w 100"/>
                    <a:gd name="T9" fmla="*/ 0 h 81"/>
                    <a:gd name="T10" fmla="*/ 43 w 100"/>
                    <a:gd name="T11" fmla="*/ 27 h 81"/>
                    <a:gd name="T12" fmla="*/ 38 w 100"/>
                    <a:gd name="T13" fmla="*/ 77 h 81"/>
                    <a:gd name="T14" fmla="*/ 94 w 100"/>
                    <a:gd name="T15" fmla="*/ 75 h 81"/>
                    <a:gd name="T16" fmla="*/ 90 w 100"/>
                    <a:gd name="T17" fmla="*/ 20 h 81"/>
                    <a:gd name="T18" fmla="*/ 114 w 100"/>
                    <a:gd name="T19" fmla="*/ 20 h 81"/>
                    <a:gd name="T20" fmla="*/ 127 w 100"/>
                    <a:gd name="T21" fmla="*/ 67 h 81"/>
                    <a:gd name="T22" fmla="*/ 124 w 100"/>
                    <a:gd name="T23" fmla="*/ 108 h 81"/>
                    <a:gd name="T24" fmla="*/ 0 w 100"/>
                    <a:gd name="T25" fmla="*/ 108 h 81"/>
                    <a:gd name="T26" fmla="*/ 0 w 100"/>
                    <a:gd name="T27" fmla="*/ 108 h 81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100" h="81">
                      <a:moveTo>
                        <a:pt x="0" y="81"/>
                      </a:moveTo>
                      <a:lnTo>
                        <a:pt x="0" y="38"/>
                      </a:lnTo>
                      <a:lnTo>
                        <a:pt x="5" y="16"/>
                      </a:lnTo>
                      <a:lnTo>
                        <a:pt x="10" y="8"/>
                      </a:lnTo>
                      <a:lnTo>
                        <a:pt x="17" y="0"/>
                      </a:lnTo>
                      <a:lnTo>
                        <a:pt x="34" y="20"/>
                      </a:lnTo>
                      <a:lnTo>
                        <a:pt x="30" y="58"/>
                      </a:lnTo>
                      <a:lnTo>
                        <a:pt x="74" y="56"/>
                      </a:lnTo>
                      <a:lnTo>
                        <a:pt x="71" y="15"/>
                      </a:lnTo>
                      <a:lnTo>
                        <a:pt x="90" y="15"/>
                      </a:lnTo>
                      <a:lnTo>
                        <a:pt x="100" y="50"/>
                      </a:lnTo>
                      <a:lnTo>
                        <a:pt x="98" y="81"/>
                      </a:lnTo>
                      <a:lnTo>
                        <a:pt x="0" y="8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60" name="Freeform 31"/>
                <p:cNvSpPr>
                  <a:spLocks/>
                </p:cNvSpPr>
                <p:nvPr/>
              </p:nvSpPr>
              <p:spPr bwMode="auto">
                <a:xfrm>
                  <a:off x="2193" y="1419"/>
                  <a:ext cx="469" cy="338"/>
                </a:xfrm>
                <a:custGeom>
                  <a:avLst/>
                  <a:gdLst>
                    <a:gd name="T0" fmla="*/ 413 w 368"/>
                    <a:gd name="T1" fmla="*/ 338 h 253"/>
                    <a:gd name="T2" fmla="*/ 382 w 368"/>
                    <a:gd name="T3" fmla="*/ 298 h 253"/>
                    <a:gd name="T4" fmla="*/ 431 w 368"/>
                    <a:gd name="T5" fmla="*/ 180 h 253"/>
                    <a:gd name="T6" fmla="*/ 435 w 368"/>
                    <a:gd name="T7" fmla="*/ 164 h 253"/>
                    <a:gd name="T8" fmla="*/ 429 w 368"/>
                    <a:gd name="T9" fmla="*/ 147 h 253"/>
                    <a:gd name="T10" fmla="*/ 417 w 368"/>
                    <a:gd name="T11" fmla="*/ 131 h 253"/>
                    <a:gd name="T12" fmla="*/ 398 w 368"/>
                    <a:gd name="T13" fmla="*/ 112 h 253"/>
                    <a:gd name="T14" fmla="*/ 373 w 368"/>
                    <a:gd name="T15" fmla="*/ 96 h 253"/>
                    <a:gd name="T16" fmla="*/ 345 w 368"/>
                    <a:gd name="T17" fmla="*/ 79 h 253"/>
                    <a:gd name="T18" fmla="*/ 315 w 368"/>
                    <a:gd name="T19" fmla="*/ 65 h 253"/>
                    <a:gd name="T20" fmla="*/ 282 w 368"/>
                    <a:gd name="T21" fmla="*/ 52 h 253"/>
                    <a:gd name="T22" fmla="*/ 249 w 368"/>
                    <a:gd name="T23" fmla="*/ 40 h 253"/>
                    <a:gd name="T24" fmla="*/ 215 w 368"/>
                    <a:gd name="T25" fmla="*/ 32 h 253"/>
                    <a:gd name="T26" fmla="*/ 153 w 368"/>
                    <a:gd name="T27" fmla="*/ 27 h 253"/>
                    <a:gd name="T28" fmla="*/ 102 w 368"/>
                    <a:gd name="T29" fmla="*/ 37 h 253"/>
                    <a:gd name="T30" fmla="*/ 74 w 368"/>
                    <a:gd name="T31" fmla="*/ 65 h 253"/>
                    <a:gd name="T32" fmla="*/ 43 w 368"/>
                    <a:gd name="T33" fmla="*/ 146 h 253"/>
                    <a:gd name="T34" fmla="*/ 0 w 368"/>
                    <a:gd name="T35" fmla="*/ 147 h 253"/>
                    <a:gd name="T36" fmla="*/ 48 w 368"/>
                    <a:gd name="T37" fmla="*/ 32 h 253"/>
                    <a:gd name="T38" fmla="*/ 59 w 368"/>
                    <a:gd name="T39" fmla="*/ 17 h 253"/>
                    <a:gd name="T40" fmla="*/ 80 w 368"/>
                    <a:gd name="T41" fmla="*/ 9 h 253"/>
                    <a:gd name="T42" fmla="*/ 135 w 368"/>
                    <a:gd name="T43" fmla="*/ 0 h 253"/>
                    <a:gd name="T44" fmla="*/ 283 w 368"/>
                    <a:gd name="T45" fmla="*/ 27 h 253"/>
                    <a:gd name="T46" fmla="*/ 357 w 368"/>
                    <a:gd name="T47" fmla="*/ 56 h 253"/>
                    <a:gd name="T48" fmla="*/ 389 w 368"/>
                    <a:gd name="T49" fmla="*/ 73 h 253"/>
                    <a:gd name="T50" fmla="*/ 418 w 368"/>
                    <a:gd name="T51" fmla="*/ 92 h 253"/>
                    <a:gd name="T52" fmla="*/ 441 w 368"/>
                    <a:gd name="T53" fmla="*/ 114 h 253"/>
                    <a:gd name="T54" fmla="*/ 458 w 368"/>
                    <a:gd name="T55" fmla="*/ 138 h 253"/>
                    <a:gd name="T56" fmla="*/ 468 w 368"/>
                    <a:gd name="T57" fmla="*/ 160 h 253"/>
                    <a:gd name="T58" fmla="*/ 469 w 368"/>
                    <a:gd name="T59" fmla="*/ 184 h 253"/>
                    <a:gd name="T60" fmla="*/ 413 w 368"/>
                    <a:gd name="T61" fmla="*/ 338 h 253"/>
                    <a:gd name="T62" fmla="*/ 413 w 368"/>
                    <a:gd name="T63" fmla="*/ 338 h 253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368" h="253">
                      <a:moveTo>
                        <a:pt x="324" y="253"/>
                      </a:moveTo>
                      <a:lnTo>
                        <a:pt x="300" y="223"/>
                      </a:lnTo>
                      <a:lnTo>
                        <a:pt x="338" y="135"/>
                      </a:lnTo>
                      <a:lnTo>
                        <a:pt x="341" y="123"/>
                      </a:lnTo>
                      <a:lnTo>
                        <a:pt x="337" y="110"/>
                      </a:lnTo>
                      <a:lnTo>
                        <a:pt x="327" y="98"/>
                      </a:lnTo>
                      <a:lnTo>
                        <a:pt x="312" y="84"/>
                      </a:lnTo>
                      <a:lnTo>
                        <a:pt x="293" y="72"/>
                      </a:lnTo>
                      <a:lnTo>
                        <a:pt x="271" y="59"/>
                      </a:lnTo>
                      <a:lnTo>
                        <a:pt x="247" y="49"/>
                      </a:lnTo>
                      <a:lnTo>
                        <a:pt x="221" y="39"/>
                      </a:lnTo>
                      <a:lnTo>
                        <a:pt x="195" y="30"/>
                      </a:lnTo>
                      <a:lnTo>
                        <a:pt x="169" y="24"/>
                      </a:lnTo>
                      <a:lnTo>
                        <a:pt x="120" y="20"/>
                      </a:lnTo>
                      <a:lnTo>
                        <a:pt x="80" y="28"/>
                      </a:lnTo>
                      <a:lnTo>
                        <a:pt x="58" y="49"/>
                      </a:lnTo>
                      <a:lnTo>
                        <a:pt x="34" y="109"/>
                      </a:lnTo>
                      <a:lnTo>
                        <a:pt x="0" y="110"/>
                      </a:lnTo>
                      <a:lnTo>
                        <a:pt x="38" y="24"/>
                      </a:lnTo>
                      <a:lnTo>
                        <a:pt x="46" y="13"/>
                      </a:lnTo>
                      <a:lnTo>
                        <a:pt x="63" y="7"/>
                      </a:lnTo>
                      <a:lnTo>
                        <a:pt x="106" y="0"/>
                      </a:lnTo>
                      <a:lnTo>
                        <a:pt x="222" y="20"/>
                      </a:lnTo>
                      <a:lnTo>
                        <a:pt x="280" y="42"/>
                      </a:lnTo>
                      <a:lnTo>
                        <a:pt x="305" y="55"/>
                      </a:lnTo>
                      <a:lnTo>
                        <a:pt x="328" y="69"/>
                      </a:lnTo>
                      <a:lnTo>
                        <a:pt x="346" y="85"/>
                      </a:lnTo>
                      <a:lnTo>
                        <a:pt x="359" y="103"/>
                      </a:lnTo>
                      <a:lnTo>
                        <a:pt x="367" y="120"/>
                      </a:lnTo>
                      <a:lnTo>
                        <a:pt x="368" y="138"/>
                      </a:lnTo>
                      <a:lnTo>
                        <a:pt x="324" y="25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61" name="Freeform 32"/>
                <p:cNvSpPr>
                  <a:spLocks/>
                </p:cNvSpPr>
                <p:nvPr/>
              </p:nvSpPr>
              <p:spPr bwMode="auto">
                <a:xfrm>
                  <a:off x="2169" y="1653"/>
                  <a:ext cx="54" cy="46"/>
                </a:xfrm>
                <a:custGeom>
                  <a:avLst/>
                  <a:gdLst>
                    <a:gd name="T0" fmla="*/ 0 w 43"/>
                    <a:gd name="T1" fmla="*/ 46 h 34"/>
                    <a:gd name="T2" fmla="*/ 4 w 43"/>
                    <a:gd name="T3" fmla="*/ 24 h 34"/>
                    <a:gd name="T4" fmla="*/ 11 w 43"/>
                    <a:gd name="T5" fmla="*/ 14 h 34"/>
                    <a:gd name="T6" fmla="*/ 23 w 43"/>
                    <a:gd name="T7" fmla="*/ 5 h 34"/>
                    <a:gd name="T8" fmla="*/ 43 w 43"/>
                    <a:gd name="T9" fmla="*/ 0 h 34"/>
                    <a:gd name="T10" fmla="*/ 54 w 43"/>
                    <a:gd name="T11" fmla="*/ 15 h 34"/>
                    <a:gd name="T12" fmla="*/ 0 w 43"/>
                    <a:gd name="T13" fmla="*/ 46 h 34"/>
                    <a:gd name="T14" fmla="*/ 0 w 43"/>
                    <a:gd name="T15" fmla="*/ 46 h 3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43" h="34">
                      <a:moveTo>
                        <a:pt x="0" y="34"/>
                      </a:moveTo>
                      <a:lnTo>
                        <a:pt x="3" y="18"/>
                      </a:lnTo>
                      <a:lnTo>
                        <a:pt x="9" y="10"/>
                      </a:lnTo>
                      <a:lnTo>
                        <a:pt x="18" y="4"/>
                      </a:lnTo>
                      <a:lnTo>
                        <a:pt x="34" y="0"/>
                      </a:lnTo>
                      <a:lnTo>
                        <a:pt x="43" y="11"/>
                      </a:lnTo>
                      <a:lnTo>
                        <a:pt x="0" y="3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62" name="Freeform 33"/>
                <p:cNvSpPr>
                  <a:spLocks/>
                </p:cNvSpPr>
                <p:nvPr/>
              </p:nvSpPr>
              <p:spPr bwMode="auto">
                <a:xfrm>
                  <a:off x="2082" y="1248"/>
                  <a:ext cx="882" cy="439"/>
                </a:xfrm>
                <a:custGeom>
                  <a:avLst/>
                  <a:gdLst>
                    <a:gd name="T0" fmla="*/ 772 w 692"/>
                    <a:gd name="T1" fmla="*/ 412 h 328"/>
                    <a:gd name="T2" fmla="*/ 797 w 692"/>
                    <a:gd name="T3" fmla="*/ 377 h 328"/>
                    <a:gd name="T4" fmla="*/ 809 w 692"/>
                    <a:gd name="T5" fmla="*/ 321 h 328"/>
                    <a:gd name="T6" fmla="*/ 793 w 692"/>
                    <a:gd name="T7" fmla="*/ 245 h 328"/>
                    <a:gd name="T8" fmla="*/ 774 w 692"/>
                    <a:gd name="T9" fmla="*/ 191 h 328"/>
                    <a:gd name="T10" fmla="*/ 752 w 692"/>
                    <a:gd name="T11" fmla="*/ 147 h 328"/>
                    <a:gd name="T12" fmla="*/ 723 w 692"/>
                    <a:gd name="T13" fmla="*/ 116 h 328"/>
                    <a:gd name="T14" fmla="*/ 676 w 692"/>
                    <a:gd name="T15" fmla="*/ 108 h 328"/>
                    <a:gd name="T16" fmla="*/ 772 w 692"/>
                    <a:gd name="T17" fmla="*/ 317 h 328"/>
                    <a:gd name="T18" fmla="*/ 714 w 692"/>
                    <a:gd name="T19" fmla="*/ 345 h 328"/>
                    <a:gd name="T20" fmla="*/ 637 w 692"/>
                    <a:gd name="T21" fmla="*/ 381 h 328"/>
                    <a:gd name="T22" fmla="*/ 561 w 692"/>
                    <a:gd name="T23" fmla="*/ 418 h 328"/>
                    <a:gd name="T24" fmla="*/ 537 w 692"/>
                    <a:gd name="T25" fmla="*/ 412 h 328"/>
                    <a:gd name="T26" fmla="*/ 709 w 692"/>
                    <a:gd name="T27" fmla="*/ 315 h 328"/>
                    <a:gd name="T28" fmla="*/ 693 w 692"/>
                    <a:gd name="T29" fmla="*/ 290 h 328"/>
                    <a:gd name="T30" fmla="*/ 663 w 692"/>
                    <a:gd name="T31" fmla="*/ 256 h 328"/>
                    <a:gd name="T32" fmla="*/ 626 w 692"/>
                    <a:gd name="T33" fmla="*/ 210 h 328"/>
                    <a:gd name="T34" fmla="*/ 586 w 692"/>
                    <a:gd name="T35" fmla="*/ 163 h 328"/>
                    <a:gd name="T36" fmla="*/ 548 w 692"/>
                    <a:gd name="T37" fmla="*/ 116 h 328"/>
                    <a:gd name="T38" fmla="*/ 515 w 692"/>
                    <a:gd name="T39" fmla="*/ 76 h 328"/>
                    <a:gd name="T40" fmla="*/ 491 w 692"/>
                    <a:gd name="T41" fmla="*/ 50 h 328"/>
                    <a:gd name="T42" fmla="*/ 432 w 692"/>
                    <a:gd name="T43" fmla="*/ 54 h 328"/>
                    <a:gd name="T44" fmla="*/ 329 w 692"/>
                    <a:gd name="T45" fmla="*/ 86 h 328"/>
                    <a:gd name="T46" fmla="*/ 224 w 692"/>
                    <a:gd name="T47" fmla="*/ 123 h 328"/>
                    <a:gd name="T48" fmla="*/ 125 w 692"/>
                    <a:gd name="T49" fmla="*/ 169 h 328"/>
                    <a:gd name="T50" fmla="*/ 79 w 692"/>
                    <a:gd name="T51" fmla="*/ 195 h 328"/>
                    <a:gd name="T52" fmla="*/ 116 w 692"/>
                    <a:gd name="T53" fmla="*/ 225 h 328"/>
                    <a:gd name="T54" fmla="*/ 159 w 692"/>
                    <a:gd name="T55" fmla="*/ 254 h 328"/>
                    <a:gd name="T56" fmla="*/ 0 w 692"/>
                    <a:gd name="T57" fmla="*/ 178 h 328"/>
                    <a:gd name="T58" fmla="*/ 70 w 692"/>
                    <a:gd name="T59" fmla="*/ 149 h 328"/>
                    <a:gd name="T60" fmla="*/ 144 w 692"/>
                    <a:gd name="T61" fmla="*/ 120 h 328"/>
                    <a:gd name="T62" fmla="*/ 231 w 692"/>
                    <a:gd name="T63" fmla="*/ 90 h 328"/>
                    <a:gd name="T64" fmla="*/ 317 w 692"/>
                    <a:gd name="T65" fmla="*/ 60 h 328"/>
                    <a:gd name="T66" fmla="*/ 398 w 692"/>
                    <a:gd name="T67" fmla="*/ 33 h 328"/>
                    <a:gd name="T68" fmla="*/ 483 w 692"/>
                    <a:gd name="T69" fmla="*/ 5 h 328"/>
                    <a:gd name="T70" fmla="*/ 516 w 692"/>
                    <a:gd name="T71" fmla="*/ 13 h 328"/>
                    <a:gd name="T72" fmla="*/ 546 w 692"/>
                    <a:gd name="T73" fmla="*/ 43 h 328"/>
                    <a:gd name="T74" fmla="*/ 572 w 692"/>
                    <a:gd name="T75" fmla="*/ 75 h 328"/>
                    <a:gd name="T76" fmla="*/ 600 w 692"/>
                    <a:gd name="T77" fmla="*/ 103 h 328"/>
                    <a:gd name="T78" fmla="*/ 630 w 692"/>
                    <a:gd name="T79" fmla="*/ 103 h 328"/>
                    <a:gd name="T80" fmla="*/ 669 w 692"/>
                    <a:gd name="T81" fmla="*/ 80 h 328"/>
                    <a:gd name="T82" fmla="*/ 752 w 692"/>
                    <a:gd name="T83" fmla="*/ 96 h 328"/>
                    <a:gd name="T84" fmla="*/ 784 w 692"/>
                    <a:gd name="T85" fmla="*/ 137 h 328"/>
                    <a:gd name="T86" fmla="*/ 807 w 692"/>
                    <a:gd name="T87" fmla="*/ 189 h 328"/>
                    <a:gd name="T88" fmla="*/ 844 w 692"/>
                    <a:gd name="T89" fmla="*/ 365 h 328"/>
                    <a:gd name="T90" fmla="*/ 867 w 692"/>
                    <a:gd name="T91" fmla="*/ 398 h 328"/>
                    <a:gd name="T92" fmla="*/ 857 w 692"/>
                    <a:gd name="T93" fmla="*/ 439 h 328"/>
                    <a:gd name="T94" fmla="*/ 841 w 692"/>
                    <a:gd name="T95" fmla="*/ 403 h 328"/>
                    <a:gd name="T96" fmla="*/ 817 w 692"/>
                    <a:gd name="T97" fmla="*/ 404 h 328"/>
                    <a:gd name="T98" fmla="*/ 803 w 692"/>
                    <a:gd name="T99" fmla="*/ 438 h 328"/>
                    <a:gd name="T100" fmla="*/ 770 w 692"/>
                    <a:gd name="T101" fmla="*/ 419 h 328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0" t="0" r="r" b="b"/>
                  <a:pathLst>
                    <a:path w="692" h="328">
                      <a:moveTo>
                        <a:pt x="604" y="313"/>
                      </a:moveTo>
                      <a:lnTo>
                        <a:pt x="606" y="308"/>
                      </a:lnTo>
                      <a:lnTo>
                        <a:pt x="615" y="296"/>
                      </a:lnTo>
                      <a:lnTo>
                        <a:pt x="625" y="282"/>
                      </a:lnTo>
                      <a:lnTo>
                        <a:pt x="637" y="270"/>
                      </a:lnTo>
                      <a:lnTo>
                        <a:pt x="635" y="240"/>
                      </a:lnTo>
                      <a:lnTo>
                        <a:pt x="627" y="202"/>
                      </a:lnTo>
                      <a:lnTo>
                        <a:pt x="622" y="183"/>
                      </a:lnTo>
                      <a:lnTo>
                        <a:pt x="616" y="163"/>
                      </a:lnTo>
                      <a:lnTo>
                        <a:pt x="607" y="143"/>
                      </a:lnTo>
                      <a:lnTo>
                        <a:pt x="599" y="126"/>
                      </a:lnTo>
                      <a:lnTo>
                        <a:pt x="590" y="110"/>
                      </a:lnTo>
                      <a:lnTo>
                        <a:pt x="579" y="97"/>
                      </a:lnTo>
                      <a:lnTo>
                        <a:pt x="567" y="87"/>
                      </a:lnTo>
                      <a:lnTo>
                        <a:pt x="556" y="80"/>
                      </a:lnTo>
                      <a:lnTo>
                        <a:pt x="530" y="81"/>
                      </a:lnTo>
                      <a:lnTo>
                        <a:pt x="503" y="106"/>
                      </a:lnTo>
                      <a:lnTo>
                        <a:pt x="606" y="237"/>
                      </a:lnTo>
                      <a:lnTo>
                        <a:pt x="584" y="248"/>
                      </a:lnTo>
                      <a:lnTo>
                        <a:pt x="560" y="258"/>
                      </a:lnTo>
                      <a:lnTo>
                        <a:pt x="531" y="271"/>
                      </a:lnTo>
                      <a:lnTo>
                        <a:pt x="500" y="285"/>
                      </a:lnTo>
                      <a:lnTo>
                        <a:pt x="469" y="298"/>
                      </a:lnTo>
                      <a:lnTo>
                        <a:pt x="440" y="312"/>
                      </a:lnTo>
                      <a:lnTo>
                        <a:pt x="418" y="324"/>
                      </a:lnTo>
                      <a:lnTo>
                        <a:pt x="421" y="308"/>
                      </a:lnTo>
                      <a:lnTo>
                        <a:pt x="429" y="290"/>
                      </a:lnTo>
                      <a:lnTo>
                        <a:pt x="556" y="235"/>
                      </a:lnTo>
                      <a:lnTo>
                        <a:pt x="551" y="228"/>
                      </a:lnTo>
                      <a:lnTo>
                        <a:pt x="544" y="217"/>
                      </a:lnTo>
                      <a:lnTo>
                        <a:pt x="532" y="205"/>
                      </a:lnTo>
                      <a:lnTo>
                        <a:pt x="520" y="191"/>
                      </a:lnTo>
                      <a:lnTo>
                        <a:pt x="506" y="175"/>
                      </a:lnTo>
                      <a:lnTo>
                        <a:pt x="491" y="157"/>
                      </a:lnTo>
                      <a:lnTo>
                        <a:pt x="476" y="140"/>
                      </a:lnTo>
                      <a:lnTo>
                        <a:pt x="460" y="122"/>
                      </a:lnTo>
                      <a:lnTo>
                        <a:pt x="445" y="105"/>
                      </a:lnTo>
                      <a:lnTo>
                        <a:pt x="430" y="87"/>
                      </a:lnTo>
                      <a:lnTo>
                        <a:pt x="415" y="72"/>
                      </a:lnTo>
                      <a:lnTo>
                        <a:pt x="404" y="57"/>
                      </a:lnTo>
                      <a:lnTo>
                        <a:pt x="393" y="46"/>
                      </a:lnTo>
                      <a:lnTo>
                        <a:pt x="385" y="37"/>
                      </a:lnTo>
                      <a:lnTo>
                        <a:pt x="378" y="30"/>
                      </a:lnTo>
                      <a:lnTo>
                        <a:pt x="339" y="40"/>
                      </a:lnTo>
                      <a:lnTo>
                        <a:pt x="299" y="52"/>
                      </a:lnTo>
                      <a:lnTo>
                        <a:pt x="258" y="64"/>
                      </a:lnTo>
                      <a:lnTo>
                        <a:pt x="217" y="77"/>
                      </a:lnTo>
                      <a:lnTo>
                        <a:pt x="176" y="92"/>
                      </a:lnTo>
                      <a:lnTo>
                        <a:pt x="137" y="109"/>
                      </a:lnTo>
                      <a:lnTo>
                        <a:pt x="98" y="126"/>
                      </a:lnTo>
                      <a:lnTo>
                        <a:pt x="80" y="136"/>
                      </a:lnTo>
                      <a:lnTo>
                        <a:pt x="62" y="146"/>
                      </a:lnTo>
                      <a:lnTo>
                        <a:pt x="73" y="156"/>
                      </a:lnTo>
                      <a:lnTo>
                        <a:pt x="91" y="168"/>
                      </a:lnTo>
                      <a:lnTo>
                        <a:pt x="110" y="180"/>
                      </a:lnTo>
                      <a:lnTo>
                        <a:pt x="125" y="190"/>
                      </a:lnTo>
                      <a:lnTo>
                        <a:pt x="111" y="221"/>
                      </a:lnTo>
                      <a:lnTo>
                        <a:pt x="0" y="133"/>
                      </a:lnTo>
                      <a:lnTo>
                        <a:pt x="31" y="120"/>
                      </a:lnTo>
                      <a:lnTo>
                        <a:pt x="55" y="111"/>
                      </a:lnTo>
                      <a:lnTo>
                        <a:pt x="82" y="101"/>
                      </a:lnTo>
                      <a:lnTo>
                        <a:pt x="113" y="90"/>
                      </a:lnTo>
                      <a:lnTo>
                        <a:pt x="146" y="79"/>
                      </a:lnTo>
                      <a:lnTo>
                        <a:pt x="181" y="67"/>
                      </a:lnTo>
                      <a:lnTo>
                        <a:pt x="214" y="56"/>
                      </a:lnTo>
                      <a:lnTo>
                        <a:pt x="249" y="45"/>
                      </a:lnTo>
                      <a:lnTo>
                        <a:pt x="282" y="35"/>
                      </a:lnTo>
                      <a:lnTo>
                        <a:pt x="312" y="25"/>
                      </a:lnTo>
                      <a:lnTo>
                        <a:pt x="339" y="16"/>
                      </a:lnTo>
                      <a:lnTo>
                        <a:pt x="379" y="4"/>
                      </a:lnTo>
                      <a:lnTo>
                        <a:pt x="395" y="0"/>
                      </a:lnTo>
                      <a:lnTo>
                        <a:pt x="405" y="10"/>
                      </a:lnTo>
                      <a:lnTo>
                        <a:pt x="416" y="21"/>
                      </a:lnTo>
                      <a:lnTo>
                        <a:pt x="428" y="32"/>
                      </a:lnTo>
                      <a:lnTo>
                        <a:pt x="438" y="45"/>
                      </a:lnTo>
                      <a:lnTo>
                        <a:pt x="449" y="56"/>
                      </a:lnTo>
                      <a:lnTo>
                        <a:pt x="460" y="67"/>
                      </a:lnTo>
                      <a:lnTo>
                        <a:pt x="471" y="77"/>
                      </a:lnTo>
                      <a:lnTo>
                        <a:pt x="483" y="86"/>
                      </a:lnTo>
                      <a:lnTo>
                        <a:pt x="494" y="77"/>
                      </a:lnTo>
                      <a:lnTo>
                        <a:pt x="505" y="70"/>
                      </a:lnTo>
                      <a:lnTo>
                        <a:pt x="525" y="60"/>
                      </a:lnTo>
                      <a:lnTo>
                        <a:pt x="560" y="57"/>
                      </a:lnTo>
                      <a:lnTo>
                        <a:pt x="590" y="72"/>
                      </a:lnTo>
                      <a:lnTo>
                        <a:pt x="602" y="86"/>
                      </a:lnTo>
                      <a:lnTo>
                        <a:pt x="615" y="102"/>
                      </a:lnTo>
                      <a:lnTo>
                        <a:pt x="625" y="121"/>
                      </a:lnTo>
                      <a:lnTo>
                        <a:pt x="633" y="141"/>
                      </a:lnTo>
                      <a:lnTo>
                        <a:pt x="647" y="186"/>
                      </a:lnTo>
                      <a:lnTo>
                        <a:pt x="662" y="273"/>
                      </a:lnTo>
                      <a:lnTo>
                        <a:pt x="672" y="285"/>
                      </a:lnTo>
                      <a:lnTo>
                        <a:pt x="680" y="297"/>
                      </a:lnTo>
                      <a:lnTo>
                        <a:pt x="692" y="323"/>
                      </a:lnTo>
                      <a:lnTo>
                        <a:pt x="672" y="328"/>
                      </a:lnTo>
                      <a:lnTo>
                        <a:pt x="666" y="311"/>
                      </a:lnTo>
                      <a:lnTo>
                        <a:pt x="660" y="301"/>
                      </a:lnTo>
                      <a:lnTo>
                        <a:pt x="651" y="295"/>
                      </a:lnTo>
                      <a:lnTo>
                        <a:pt x="641" y="302"/>
                      </a:lnTo>
                      <a:lnTo>
                        <a:pt x="633" y="312"/>
                      </a:lnTo>
                      <a:lnTo>
                        <a:pt x="630" y="327"/>
                      </a:lnTo>
                      <a:lnTo>
                        <a:pt x="616" y="321"/>
                      </a:lnTo>
                      <a:lnTo>
                        <a:pt x="604" y="3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63" name="Freeform 34"/>
                <p:cNvSpPr>
                  <a:spLocks/>
                </p:cNvSpPr>
                <p:nvPr/>
              </p:nvSpPr>
              <p:spPr bwMode="auto">
                <a:xfrm>
                  <a:off x="1916" y="1526"/>
                  <a:ext cx="175" cy="134"/>
                </a:xfrm>
                <a:custGeom>
                  <a:avLst/>
                  <a:gdLst>
                    <a:gd name="T0" fmla="*/ 8 w 137"/>
                    <a:gd name="T1" fmla="*/ 134 h 100"/>
                    <a:gd name="T2" fmla="*/ 0 w 137"/>
                    <a:gd name="T3" fmla="*/ 86 h 100"/>
                    <a:gd name="T4" fmla="*/ 6 w 137"/>
                    <a:gd name="T5" fmla="*/ 47 h 100"/>
                    <a:gd name="T6" fmla="*/ 14 w 137"/>
                    <a:gd name="T7" fmla="*/ 32 h 100"/>
                    <a:gd name="T8" fmla="*/ 24 w 137"/>
                    <a:gd name="T9" fmla="*/ 19 h 100"/>
                    <a:gd name="T10" fmla="*/ 37 w 137"/>
                    <a:gd name="T11" fmla="*/ 9 h 100"/>
                    <a:gd name="T12" fmla="*/ 51 w 137"/>
                    <a:gd name="T13" fmla="*/ 3 h 100"/>
                    <a:gd name="T14" fmla="*/ 116 w 137"/>
                    <a:gd name="T15" fmla="*/ 0 h 100"/>
                    <a:gd name="T16" fmla="*/ 148 w 137"/>
                    <a:gd name="T17" fmla="*/ 16 h 100"/>
                    <a:gd name="T18" fmla="*/ 175 w 137"/>
                    <a:gd name="T19" fmla="*/ 40 h 100"/>
                    <a:gd name="T20" fmla="*/ 146 w 137"/>
                    <a:gd name="T21" fmla="*/ 58 h 100"/>
                    <a:gd name="T22" fmla="*/ 133 w 137"/>
                    <a:gd name="T23" fmla="*/ 44 h 100"/>
                    <a:gd name="T24" fmla="*/ 120 w 137"/>
                    <a:gd name="T25" fmla="*/ 34 h 100"/>
                    <a:gd name="T26" fmla="*/ 96 w 137"/>
                    <a:gd name="T27" fmla="*/ 24 h 100"/>
                    <a:gd name="T28" fmla="*/ 55 w 137"/>
                    <a:gd name="T29" fmla="*/ 32 h 100"/>
                    <a:gd name="T30" fmla="*/ 40 w 137"/>
                    <a:gd name="T31" fmla="*/ 47 h 100"/>
                    <a:gd name="T32" fmla="*/ 33 w 137"/>
                    <a:gd name="T33" fmla="*/ 67 h 100"/>
                    <a:gd name="T34" fmla="*/ 32 w 137"/>
                    <a:gd name="T35" fmla="*/ 87 h 100"/>
                    <a:gd name="T36" fmla="*/ 38 w 137"/>
                    <a:gd name="T37" fmla="*/ 107 h 100"/>
                    <a:gd name="T38" fmla="*/ 8 w 137"/>
                    <a:gd name="T39" fmla="*/ 134 h 100"/>
                    <a:gd name="T40" fmla="*/ 8 w 137"/>
                    <a:gd name="T41" fmla="*/ 134 h 100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137" h="100">
                      <a:moveTo>
                        <a:pt x="6" y="100"/>
                      </a:moveTo>
                      <a:lnTo>
                        <a:pt x="0" y="64"/>
                      </a:lnTo>
                      <a:lnTo>
                        <a:pt x="5" y="35"/>
                      </a:lnTo>
                      <a:lnTo>
                        <a:pt x="11" y="24"/>
                      </a:lnTo>
                      <a:lnTo>
                        <a:pt x="19" y="14"/>
                      </a:lnTo>
                      <a:lnTo>
                        <a:pt x="29" y="7"/>
                      </a:lnTo>
                      <a:lnTo>
                        <a:pt x="40" y="2"/>
                      </a:lnTo>
                      <a:lnTo>
                        <a:pt x="91" y="0"/>
                      </a:lnTo>
                      <a:lnTo>
                        <a:pt x="116" y="12"/>
                      </a:lnTo>
                      <a:lnTo>
                        <a:pt x="137" y="30"/>
                      </a:lnTo>
                      <a:lnTo>
                        <a:pt x="114" y="43"/>
                      </a:lnTo>
                      <a:lnTo>
                        <a:pt x="104" y="33"/>
                      </a:lnTo>
                      <a:lnTo>
                        <a:pt x="94" y="25"/>
                      </a:lnTo>
                      <a:lnTo>
                        <a:pt x="75" y="18"/>
                      </a:lnTo>
                      <a:lnTo>
                        <a:pt x="43" y="24"/>
                      </a:lnTo>
                      <a:lnTo>
                        <a:pt x="31" y="35"/>
                      </a:lnTo>
                      <a:lnTo>
                        <a:pt x="26" y="50"/>
                      </a:lnTo>
                      <a:lnTo>
                        <a:pt x="25" y="65"/>
                      </a:lnTo>
                      <a:lnTo>
                        <a:pt x="30" y="80"/>
                      </a:lnTo>
                      <a:lnTo>
                        <a:pt x="6" y="10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64" name="Freeform 35"/>
                <p:cNvSpPr>
                  <a:spLocks/>
                </p:cNvSpPr>
                <p:nvPr/>
              </p:nvSpPr>
              <p:spPr bwMode="auto">
                <a:xfrm>
                  <a:off x="2693" y="2069"/>
                  <a:ext cx="225" cy="233"/>
                </a:xfrm>
                <a:custGeom>
                  <a:avLst/>
                  <a:gdLst>
                    <a:gd name="T0" fmla="*/ 41 w 177"/>
                    <a:gd name="T1" fmla="*/ 0 h 174"/>
                    <a:gd name="T2" fmla="*/ 225 w 177"/>
                    <a:gd name="T3" fmla="*/ 139 h 174"/>
                    <a:gd name="T4" fmla="*/ 193 w 177"/>
                    <a:gd name="T5" fmla="*/ 149 h 174"/>
                    <a:gd name="T6" fmla="*/ 221 w 177"/>
                    <a:gd name="T7" fmla="*/ 189 h 174"/>
                    <a:gd name="T8" fmla="*/ 169 w 177"/>
                    <a:gd name="T9" fmla="*/ 197 h 174"/>
                    <a:gd name="T10" fmla="*/ 193 w 177"/>
                    <a:gd name="T11" fmla="*/ 233 h 174"/>
                    <a:gd name="T12" fmla="*/ 99 w 177"/>
                    <a:gd name="T13" fmla="*/ 181 h 174"/>
                    <a:gd name="T14" fmla="*/ 0 w 177"/>
                    <a:gd name="T15" fmla="*/ 121 h 174"/>
                    <a:gd name="T16" fmla="*/ 27 w 177"/>
                    <a:gd name="T17" fmla="*/ 68 h 174"/>
                    <a:gd name="T18" fmla="*/ 41 w 177"/>
                    <a:gd name="T19" fmla="*/ 0 h 174"/>
                    <a:gd name="T20" fmla="*/ 41 w 177"/>
                    <a:gd name="T21" fmla="*/ 0 h 17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77" h="174">
                      <a:moveTo>
                        <a:pt x="32" y="0"/>
                      </a:moveTo>
                      <a:lnTo>
                        <a:pt x="177" y="104"/>
                      </a:lnTo>
                      <a:lnTo>
                        <a:pt x="152" y="111"/>
                      </a:lnTo>
                      <a:lnTo>
                        <a:pt x="174" y="141"/>
                      </a:lnTo>
                      <a:lnTo>
                        <a:pt x="133" y="147"/>
                      </a:lnTo>
                      <a:lnTo>
                        <a:pt x="152" y="174"/>
                      </a:lnTo>
                      <a:lnTo>
                        <a:pt x="78" y="135"/>
                      </a:lnTo>
                      <a:lnTo>
                        <a:pt x="0" y="90"/>
                      </a:lnTo>
                      <a:lnTo>
                        <a:pt x="21" y="51"/>
                      </a:lnTo>
                      <a:lnTo>
                        <a:pt x="32" y="0"/>
                      </a:lnTo>
                      <a:close/>
                    </a:path>
                  </a:pathLst>
                </a:custGeom>
                <a:solidFill>
                  <a:srgbClr val="FFE0B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65" name="Freeform 36"/>
                <p:cNvSpPr>
                  <a:spLocks/>
                </p:cNvSpPr>
                <p:nvPr/>
              </p:nvSpPr>
              <p:spPr bwMode="auto">
                <a:xfrm>
                  <a:off x="1742" y="2030"/>
                  <a:ext cx="272" cy="200"/>
                </a:xfrm>
                <a:custGeom>
                  <a:avLst/>
                  <a:gdLst>
                    <a:gd name="T0" fmla="*/ 272 w 214"/>
                    <a:gd name="T1" fmla="*/ 0 h 149"/>
                    <a:gd name="T2" fmla="*/ 14 w 214"/>
                    <a:gd name="T3" fmla="*/ 81 h 149"/>
                    <a:gd name="T4" fmla="*/ 39 w 214"/>
                    <a:gd name="T5" fmla="*/ 97 h 149"/>
                    <a:gd name="T6" fmla="*/ 0 w 214"/>
                    <a:gd name="T7" fmla="*/ 145 h 149"/>
                    <a:gd name="T8" fmla="*/ 64 w 214"/>
                    <a:gd name="T9" fmla="*/ 146 h 149"/>
                    <a:gd name="T10" fmla="*/ 41 w 214"/>
                    <a:gd name="T11" fmla="*/ 200 h 149"/>
                    <a:gd name="T12" fmla="*/ 271 w 214"/>
                    <a:gd name="T13" fmla="*/ 130 h 149"/>
                    <a:gd name="T14" fmla="*/ 268 w 214"/>
                    <a:gd name="T15" fmla="*/ 66 h 149"/>
                    <a:gd name="T16" fmla="*/ 272 w 214"/>
                    <a:gd name="T17" fmla="*/ 0 h 149"/>
                    <a:gd name="T18" fmla="*/ 272 w 214"/>
                    <a:gd name="T19" fmla="*/ 0 h 14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214" h="149">
                      <a:moveTo>
                        <a:pt x="214" y="0"/>
                      </a:moveTo>
                      <a:lnTo>
                        <a:pt x="11" y="60"/>
                      </a:lnTo>
                      <a:lnTo>
                        <a:pt x="31" y="72"/>
                      </a:lnTo>
                      <a:lnTo>
                        <a:pt x="0" y="108"/>
                      </a:lnTo>
                      <a:lnTo>
                        <a:pt x="50" y="109"/>
                      </a:lnTo>
                      <a:lnTo>
                        <a:pt x="32" y="149"/>
                      </a:lnTo>
                      <a:lnTo>
                        <a:pt x="213" y="97"/>
                      </a:lnTo>
                      <a:lnTo>
                        <a:pt x="211" y="49"/>
                      </a:lnTo>
                      <a:lnTo>
                        <a:pt x="214" y="0"/>
                      </a:lnTo>
                      <a:close/>
                    </a:path>
                  </a:pathLst>
                </a:custGeom>
                <a:solidFill>
                  <a:srgbClr val="FFE0B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66" name="Freeform 37"/>
                <p:cNvSpPr>
                  <a:spLocks/>
                </p:cNvSpPr>
                <p:nvPr/>
              </p:nvSpPr>
              <p:spPr bwMode="auto">
                <a:xfrm>
                  <a:off x="1934" y="1656"/>
                  <a:ext cx="151" cy="146"/>
                </a:xfrm>
                <a:custGeom>
                  <a:avLst/>
                  <a:gdLst>
                    <a:gd name="T0" fmla="*/ 147 w 118"/>
                    <a:gd name="T1" fmla="*/ 0 h 109"/>
                    <a:gd name="T2" fmla="*/ 86 w 118"/>
                    <a:gd name="T3" fmla="*/ 23 h 109"/>
                    <a:gd name="T4" fmla="*/ 35 w 118"/>
                    <a:gd name="T5" fmla="*/ 56 h 109"/>
                    <a:gd name="T6" fmla="*/ 9 w 118"/>
                    <a:gd name="T7" fmla="*/ 88 h 109"/>
                    <a:gd name="T8" fmla="*/ 0 w 118"/>
                    <a:gd name="T9" fmla="*/ 131 h 109"/>
                    <a:gd name="T10" fmla="*/ 33 w 118"/>
                    <a:gd name="T11" fmla="*/ 146 h 109"/>
                    <a:gd name="T12" fmla="*/ 56 w 118"/>
                    <a:gd name="T13" fmla="*/ 92 h 109"/>
                    <a:gd name="T14" fmla="*/ 111 w 118"/>
                    <a:gd name="T15" fmla="*/ 68 h 109"/>
                    <a:gd name="T16" fmla="*/ 151 w 118"/>
                    <a:gd name="T17" fmla="*/ 62 h 109"/>
                    <a:gd name="T18" fmla="*/ 137 w 118"/>
                    <a:gd name="T19" fmla="*/ 28 h 109"/>
                    <a:gd name="T20" fmla="*/ 147 w 118"/>
                    <a:gd name="T21" fmla="*/ 0 h 109"/>
                    <a:gd name="T22" fmla="*/ 147 w 118"/>
                    <a:gd name="T23" fmla="*/ 0 h 109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18" h="109">
                      <a:moveTo>
                        <a:pt x="115" y="0"/>
                      </a:moveTo>
                      <a:lnTo>
                        <a:pt x="67" y="17"/>
                      </a:lnTo>
                      <a:lnTo>
                        <a:pt x="27" y="42"/>
                      </a:lnTo>
                      <a:lnTo>
                        <a:pt x="7" y="66"/>
                      </a:lnTo>
                      <a:lnTo>
                        <a:pt x="0" y="98"/>
                      </a:lnTo>
                      <a:lnTo>
                        <a:pt x="26" y="109"/>
                      </a:lnTo>
                      <a:lnTo>
                        <a:pt x="44" y="69"/>
                      </a:lnTo>
                      <a:lnTo>
                        <a:pt x="87" y="51"/>
                      </a:lnTo>
                      <a:lnTo>
                        <a:pt x="118" y="46"/>
                      </a:lnTo>
                      <a:lnTo>
                        <a:pt x="107" y="21"/>
                      </a:lnTo>
                      <a:lnTo>
                        <a:pt x="115" y="0"/>
                      </a:lnTo>
                      <a:close/>
                    </a:path>
                  </a:pathLst>
                </a:custGeom>
                <a:solidFill>
                  <a:srgbClr val="FFF0D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67" name="Freeform 38"/>
                <p:cNvSpPr>
                  <a:spLocks/>
                </p:cNvSpPr>
                <p:nvPr/>
              </p:nvSpPr>
              <p:spPr bwMode="auto">
                <a:xfrm>
                  <a:off x="2226" y="1673"/>
                  <a:ext cx="377" cy="229"/>
                </a:xfrm>
                <a:custGeom>
                  <a:avLst/>
                  <a:gdLst>
                    <a:gd name="T0" fmla="*/ 102 w 296"/>
                    <a:gd name="T1" fmla="*/ 0 h 171"/>
                    <a:gd name="T2" fmla="*/ 201 w 296"/>
                    <a:gd name="T3" fmla="*/ 39 h 171"/>
                    <a:gd name="T4" fmla="*/ 280 w 296"/>
                    <a:gd name="T5" fmla="*/ 114 h 171"/>
                    <a:gd name="T6" fmla="*/ 353 w 296"/>
                    <a:gd name="T7" fmla="*/ 181 h 171"/>
                    <a:gd name="T8" fmla="*/ 377 w 296"/>
                    <a:gd name="T9" fmla="*/ 229 h 171"/>
                    <a:gd name="T10" fmla="*/ 228 w 296"/>
                    <a:gd name="T11" fmla="*/ 108 h 171"/>
                    <a:gd name="T12" fmla="*/ 138 w 296"/>
                    <a:gd name="T13" fmla="*/ 80 h 171"/>
                    <a:gd name="T14" fmla="*/ 116 w 296"/>
                    <a:gd name="T15" fmla="*/ 134 h 171"/>
                    <a:gd name="T16" fmla="*/ 51 w 296"/>
                    <a:gd name="T17" fmla="*/ 153 h 171"/>
                    <a:gd name="T18" fmla="*/ 0 w 296"/>
                    <a:gd name="T19" fmla="*/ 153 h 171"/>
                    <a:gd name="T20" fmla="*/ 76 w 296"/>
                    <a:gd name="T21" fmla="*/ 114 h 171"/>
                    <a:gd name="T22" fmla="*/ 99 w 296"/>
                    <a:gd name="T23" fmla="*/ 60 h 171"/>
                    <a:gd name="T24" fmla="*/ 102 w 296"/>
                    <a:gd name="T25" fmla="*/ 0 h 171"/>
                    <a:gd name="T26" fmla="*/ 102 w 296"/>
                    <a:gd name="T27" fmla="*/ 0 h 171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296" h="171">
                      <a:moveTo>
                        <a:pt x="80" y="0"/>
                      </a:moveTo>
                      <a:lnTo>
                        <a:pt x="158" y="29"/>
                      </a:lnTo>
                      <a:lnTo>
                        <a:pt x="220" y="85"/>
                      </a:lnTo>
                      <a:lnTo>
                        <a:pt x="277" y="135"/>
                      </a:lnTo>
                      <a:lnTo>
                        <a:pt x="296" y="171"/>
                      </a:lnTo>
                      <a:lnTo>
                        <a:pt x="179" y="81"/>
                      </a:lnTo>
                      <a:lnTo>
                        <a:pt x="108" y="60"/>
                      </a:lnTo>
                      <a:lnTo>
                        <a:pt x="91" y="100"/>
                      </a:lnTo>
                      <a:lnTo>
                        <a:pt x="40" y="114"/>
                      </a:lnTo>
                      <a:lnTo>
                        <a:pt x="0" y="114"/>
                      </a:lnTo>
                      <a:lnTo>
                        <a:pt x="60" y="85"/>
                      </a:lnTo>
                      <a:lnTo>
                        <a:pt x="78" y="45"/>
                      </a:lnTo>
                      <a:lnTo>
                        <a:pt x="80" y="0"/>
                      </a:lnTo>
                      <a:close/>
                    </a:path>
                  </a:pathLst>
                </a:custGeom>
                <a:solidFill>
                  <a:srgbClr val="FFF0D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68" name="Freeform 39"/>
                <p:cNvSpPr>
                  <a:spLocks/>
                </p:cNvSpPr>
                <p:nvPr/>
              </p:nvSpPr>
              <p:spPr bwMode="auto">
                <a:xfrm>
                  <a:off x="2229" y="2034"/>
                  <a:ext cx="388" cy="214"/>
                </a:xfrm>
                <a:custGeom>
                  <a:avLst/>
                  <a:gdLst>
                    <a:gd name="T0" fmla="*/ 369 w 305"/>
                    <a:gd name="T1" fmla="*/ 74 h 160"/>
                    <a:gd name="T2" fmla="*/ 301 w 305"/>
                    <a:gd name="T3" fmla="*/ 147 h 160"/>
                    <a:gd name="T4" fmla="*/ 205 w 305"/>
                    <a:gd name="T5" fmla="*/ 209 h 160"/>
                    <a:gd name="T6" fmla="*/ 128 w 305"/>
                    <a:gd name="T7" fmla="*/ 214 h 160"/>
                    <a:gd name="T8" fmla="*/ 41 w 305"/>
                    <a:gd name="T9" fmla="*/ 210 h 160"/>
                    <a:gd name="T10" fmla="*/ 0 w 305"/>
                    <a:gd name="T11" fmla="*/ 201 h 160"/>
                    <a:gd name="T12" fmla="*/ 123 w 305"/>
                    <a:gd name="T13" fmla="*/ 183 h 160"/>
                    <a:gd name="T14" fmla="*/ 232 w 305"/>
                    <a:gd name="T15" fmla="*/ 151 h 160"/>
                    <a:gd name="T16" fmla="*/ 315 w 305"/>
                    <a:gd name="T17" fmla="*/ 87 h 160"/>
                    <a:gd name="T18" fmla="*/ 388 w 305"/>
                    <a:gd name="T19" fmla="*/ 0 h 160"/>
                    <a:gd name="T20" fmla="*/ 369 w 305"/>
                    <a:gd name="T21" fmla="*/ 74 h 160"/>
                    <a:gd name="T22" fmla="*/ 369 w 305"/>
                    <a:gd name="T23" fmla="*/ 74 h 160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305" h="160">
                      <a:moveTo>
                        <a:pt x="290" y="55"/>
                      </a:moveTo>
                      <a:lnTo>
                        <a:pt x="237" y="110"/>
                      </a:lnTo>
                      <a:lnTo>
                        <a:pt x="161" y="156"/>
                      </a:lnTo>
                      <a:lnTo>
                        <a:pt x="101" y="160"/>
                      </a:lnTo>
                      <a:lnTo>
                        <a:pt x="32" y="157"/>
                      </a:lnTo>
                      <a:lnTo>
                        <a:pt x="0" y="150"/>
                      </a:lnTo>
                      <a:lnTo>
                        <a:pt x="97" y="137"/>
                      </a:lnTo>
                      <a:lnTo>
                        <a:pt x="182" y="113"/>
                      </a:lnTo>
                      <a:lnTo>
                        <a:pt x="248" y="65"/>
                      </a:lnTo>
                      <a:lnTo>
                        <a:pt x="305" y="0"/>
                      </a:lnTo>
                      <a:lnTo>
                        <a:pt x="290" y="55"/>
                      </a:lnTo>
                      <a:close/>
                    </a:path>
                  </a:pathLst>
                </a:custGeom>
                <a:solidFill>
                  <a:srgbClr val="FFF0D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69" name="Freeform 40"/>
                <p:cNvSpPr>
                  <a:spLocks/>
                </p:cNvSpPr>
                <p:nvPr/>
              </p:nvSpPr>
              <p:spPr bwMode="auto">
                <a:xfrm>
                  <a:off x="1782" y="2062"/>
                  <a:ext cx="212" cy="114"/>
                </a:xfrm>
                <a:custGeom>
                  <a:avLst/>
                  <a:gdLst>
                    <a:gd name="T0" fmla="*/ 209 w 166"/>
                    <a:gd name="T1" fmla="*/ 0 h 85"/>
                    <a:gd name="T2" fmla="*/ 5 w 166"/>
                    <a:gd name="T3" fmla="*/ 55 h 85"/>
                    <a:gd name="T4" fmla="*/ 34 w 166"/>
                    <a:gd name="T5" fmla="*/ 64 h 85"/>
                    <a:gd name="T6" fmla="*/ 0 w 166"/>
                    <a:gd name="T7" fmla="*/ 87 h 85"/>
                    <a:gd name="T8" fmla="*/ 45 w 166"/>
                    <a:gd name="T9" fmla="*/ 99 h 85"/>
                    <a:gd name="T10" fmla="*/ 45 w 166"/>
                    <a:gd name="T11" fmla="*/ 114 h 85"/>
                    <a:gd name="T12" fmla="*/ 212 w 166"/>
                    <a:gd name="T13" fmla="*/ 39 h 85"/>
                    <a:gd name="T14" fmla="*/ 209 w 166"/>
                    <a:gd name="T15" fmla="*/ 0 h 85"/>
                    <a:gd name="T16" fmla="*/ 209 w 166"/>
                    <a:gd name="T17" fmla="*/ 0 h 8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66" h="85">
                      <a:moveTo>
                        <a:pt x="164" y="0"/>
                      </a:moveTo>
                      <a:lnTo>
                        <a:pt x="4" y="41"/>
                      </a:lnTo>
                      <a:lnTo>
                        <a:pt x="27" y="48"/>
                      </a:lnTo>
                      <a:lnTo>
                        <a:pt x="0" y="65"/>
                      </a:lnTo>
                      <a:lnTo>
                        <a:pt x="35" y="74"/>
                      </a:lnTo>
                      <a:lnTo>
                        <a:pt x="35" y="85"/>
                      </a:lnTo>
                      <a:lnTo>
                        <a:pt x="166" y="29"/>
                      </a:lnTo>
                      <a:lnTo>
                        <a:pt x="164" y="0"/>
                      </a:lnTo>
                      <a:close/>
                    </a:path>
                  </a:pathLst>
                </a:custGeom>
                <a:solidFill>
                  <a:srgbClr val="FFF0D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70" name="Freeform 41"/>
                <p:cNvSpPr>
                  <a:spLocks/>
                </p:cNvSpPr>
                <p:nvPr/>
              </p:nvSpPr>
              <p:spPr bwMode="auto">
                <a:xfrm>
                  <a:off x="2733" y="2103"/>
                  <a:ext cx="153" cy="136"/>
                </a:xfrm>
                <a:custGeom>
                  <a:avLst/>
                  <a:gdLst>
                    <a:gd name="T0" fmla="*/ 10 w 120"/>
                    <a:gd name="T1" fmla="*/ 0 h 102"/>
                    <a:gd name="T2" fmla="*/ 153 w 120"/>
                    <a:gd name="T3" fmla="*/ 93 h 102"/>
                    <a:gd name="T4" fmla="*/ 125 w 120"/>
                    <a:gd name="T5" fmla="*/ 101 h 102"/>
                    <a:gd name="T6" fmla="*/ 148 w 120"/>
                    <a:gd name="T7" fmla="*/ 129 h 102"/>
                    <a:gd name="T8" fmla="*/ 121 w 120"/>
                    <a:gd name="T9" fmla="*/ 136 h 102"/>
                    <a:gd name="T10" fmla="*/ 0 w 120"/>
                    <a:gd name="T11" fmla="*/ 39 h 102"/>
                    <a:gd name="T12" fmla="*/ 10 w 120"/>
                    <a:gd name="T13" fmla="*/ 0 h 102"/>
                    <a:gd name="T14" fmla="*/ 10 w 120"/>
                    <a:gd name="T15" fmla="*/ 0 h 10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20" h="102">
                      <a:moveTo>
                        <a:pt x="8" y="0"/>
                      </a:moveTo>
                      <a:lnTo>
                        <a:pt x="120" y="70"/>
                      </a:lnTo>
                      <a:lnTo>
                        <a:pt x="98" y="76"/>
                      </a:lnTo>
                      <a:lnTo>
                        <a:pt x="116" y="97"/>
                      </a:lnTo>
                      <a:lnTo>
                        <a:pt x="95" y="102"/>
                      </a:lnTo>
                      <a:lnTo>
                        <a:pt x="0" y="29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FFF0D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71" name="Freeform 42"/>
                <p:cNvSpPr>
                  <a:spLocks/>
                </p:cNvSpPr>
                <p:nvPr/>
              </p:nvSpPr>
              <p:spPr bwMode="auto">
                <a:xfrm>
                  <a:off x="2151" y="1657"/>
                  <a:ext cx="106" cy="94"/>
                </a:xfrm>
                <a:custGeom>
                  <a:avLst/>
                  <a:gdLst>
                    <a:gd name="T0" fmla="*/ 84 w 83"/>
                    <a:gd name="T1" fmla="*/ 0 h 70"/>
                    <a:gd name="T2" fmla="*/ 84 w 83"/>
                    <a:gd name="T3" fmla="*/ 28 h 70"/>
                    <a:gd name="T4" fmla="*/ 49 w 83"/>
                    <a:gd name="T5" fmla="*/ 54 h 70"/>
                    <a:gd name="T6" fmla="*/ 24 w 83"/>
                    <a:gd name="T7" fmla="*/ 56 h 70"/>
                    <a:gd name="T8" fmla="*/ 1 w 83"/>
                    <a:gd name="T9" fmla="*/ 35 h 70"/>
                    <a:gd name="T10" fmla="*/ 0 w 83"/>
                    <a:gd name="T11" fmla="*/ 54 h 70"/>
                    <a:gd name="T12" fmla="*/ 22 w 83"/>
                    <a:gd name="T13" fmla="*/ 87 h 70"/>
                    <a:gd name="T14" fmla="*/ 55 w 83"/>
                    <a:gd name="T15" fmla="*/ 94 h 70"/>
                    <a:gd name="T16" fmla="*/ 84 w 83"/>
                    <a:gd name="T17" fmla="*/ 81 h 70"/>
                    <a:gd name="T18" fmla="*/ 101 w 83"/>
                    <a:gd name="T19" fmla="*/ 56 h 70"/>
                    <a:gd name="T20" fmla="*/ 106 w 83"/>
                    <a:gd name="T21" fmla="*/ 21 h 70"/>
                    <a:gd name="T22" fmla="*/ 98 w 83"/>
                    <a:gd name="T23" fmla="*/ 4 h 70"/>
                    <a:gd name="T24" fmla="*/ 84 w 83"/>
                    <a:gd name="T25" fmla="*/ 0 h 70"/>
                    <a:gd name="T26" fmla="*/ 84 w 83"/>
                    <a:gd name="T27" fmla="*/ 0 h 70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83" h="70">
                      <a:moveTo>
                        <a:pt x="66" y="0"/>
                      </a:moveTo>
                      <a:lnTo>
                        <a:pt x="66" y="21"/>
                      </a:lnTo>
                      <a:lnTo>
                        <a:pt x="38" y="40"/>
                      </a:lnTo>
                      <a:lnTo>
                        <a:pt x="19" y="42"/>
                      </a:lnTo>
                      <a:lnTo>
                        <a:pt x="1" y="26"/>
                      </a:lnTo>
                      <a:lnTo>
                        <a:pt x="0" y="40"/>
                      </a:lnTo>
                      <a:lnTo>
                        <a:pt x="17" y="65"/>
                      </a:lnTo>
                      <a:lnTo>
                        <a:pt x="43" y="70"/>
                      </a:lnTo>
                      <a:lnTo>
                        <a:pt x="66" y="60"/>
                      </a:lnTo>
                      <a:lnTo>
                        <a:pt x="79" y="42"/>
                      </a:lnTo>
                      <a:lnTo>
                        <a:pt x="83" y="16"/>
                      </a:lnTo>
                      <a:lnTo>
                        <a:pt x="77" y="3"/>
                      </a:lnTo>
                      <a:lnTo>
                        <a:pt x="6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72" name="Freeform 43"/>
                <p:cNvSpPr>
                  <a:spLocks/>
                </p:cNvSpPr>
                <p:nvPr/>
              </p:nvSpPr>
              <p:spPr bwMode="auto">
                <a:xfrm>
                  <a:off x="1958" y="1557"/>
                  <a:ext cx="35" cy="48"/>
                </a:xfrm>
                <a:custGeom>
                  <a:avLst/>
                  <a:gdLst>
                    <a:gd name="T0" fmla="*/ 35 w 27"/>
                    <a:gd name="T1" fmla="*/ 0 h 36"/>
                    <a:gd name="T2" fmla="*/ 9 w 27"/>
                    <a:gd name="T3" fmla="*/ 16 h 36"/>
                    <a:gd name="T4" fmla="*/ 0 w 27"/>
                    <a:gd name="T5" fmla="*/ 45 h 36"/>
                    <a:gd name="T6" fmla="*/ 8 w 27"/>
                    <a:gd name="T7" fmla="*/ 48 h 36"/>
                    <a:gd name="T8" fmla="*/ 26 w 27"/>
                    <a:gd name="T9" fmla="*/ 36 h 36"/>
                    <a:gd name="T10" fmla="*/ 30 w 27"/>
                    <a:gd name="T11" fmla="*/ 16 h 36"/>
                    <a:gd name="T12" fmla="*/ 35 w 27"/>
                    <a:gd name="T13" fmla="*/ 0 h 36"/>
                    <a:gd name="T14" fmla="*/ 35 w 27"/>
                    <a:gd name="T15" fmla="*/ 0 h 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7" h="36">
                      <a:moveTo>
                        <a:pt x="27" y="0"/>
                      </a:moveTo>
                      <a:lnTo>
                        <a:pt x="7" y="12"/>
                      </a:lnTo>
                      <a:lnTo>
                        <a:pt x="0" y="34"/>
                      </a:lnTo>
                      <a:lnTo>
                        <a:pt x="6" y="36"/>
                      </a:lnTo>
                      <a:lnTo>
                        <a:pt x="20" y="27"/>
                      </a:lnTo>
                      <a:lnTo>
                        <a:pt x="23" y="12"/>
                      </a:lnTo>
                      <a:lnTo>
                        <a:pt x="27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73" name="Freeform 44"/>
                <p:cNvSpPr>
                  <a:spLocks/>
                </p:cNvSpPr>
                <p:nvPr/>
              </p:nvSpPr>
              <p:spPr bwMode="auto">
                <a:xfrm>
                  <a:off x="2889" y="1651"/>
                  <a:ext cx="22" cy="66"/>
                </a:xfrm>
                <a:custGeom>
                  <a:avLst/>
                  <a:gdLst>
                    <a:gd name="T0" fmla="*/ 22 w 17"/>
                    <a:gd name="T1" fmla="*/ 0 h 50"/>
                    <a:gd name="T2" fmla="*/ 0 w 17"/>
                    <a:gd name="T3" fmla="*/ 66 h 50"/>
                    <a:gd name="T4" fmla="*/ 13 w 17"/>
                    <a:gd name="T5" fmla="*/ 63 h 50"/>
                    <a:gd name="T6" fmla="*/ 22 w 17"/>
                    <a:gd name="T7" fmla="*/ 0 h 50"/>
                    <a:gd name="T8" fmla="*/ 22 w 17"/>
                    <a:gd name="T9" fmla="*/ 0 h 5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7" h="50">
                      <a:moveTo>
                        <a:pt x="17" y="0"/>
                      </a:moveTo>
                      <a:lnTo>
                        <a:pt x="0" y="50"/>
                      </a:lnTo>
                      <a:lnTo>
                        <a:pt x="10" y="48"/>
                      </a:lnTo>
                      <a:lnTo>
                        <a:pt x="17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74" name="Freeform 45"/>
                <p:cNvSpPr>
                  <a:spLocks/>
                </p:cNvSpPr>
                <p:nvPr/>
              </p:nvSpPr>
              <p:spPr bwMode="auto">
                <a:xfrm>
                  <a:off x="2914" y="1661"/>
                  <a:ext cx="13" cy="52"/>
                </a:xfrm>
                <a:custGeom>
                  <a:avLst/>
                  <a:gdLst>
                    <a:gd name="T0" fmla="*/ 0 w 10"/>
                    <a:gd name="T1" fmla="*/ 0 h 39"/>
                    <a:gd name="T2" fmla="*/ 0 w 10"/>
                    <a:gd name="T3" fmla="*/ 52 h 39"/>
                    <a:gd name="T4" fmla="*/ 13 w 10"/>
                    <a:gd name="T5" fmla="*/ 52 h 39"/>
                    <a:gd name="T6" fmla="*/ 0 w 10"/>
                    <a:gd name="T7" fmla="*/ 0 h 39"/>
                    <a:gd name="T8" fmla="*/ 0 w 10"/>
                    <a:gd name="T9" fmla="*/ 0 h 3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0" h="39">
                      <a:moveTo>
                        <a:pt x="0" y="0"/>
                      </a:moveTo>
                      <a:lnTo>
                        <a:pt x="0" y="39"/>
                      </a:lnTo>
                      <a:lnTo>
                        <a:pt x="10" y="3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75" name="Freeform 46"/>
                <p:cNvSpPr>
                  <a:spLocks/>
                </p:cNvSpPr>
                <p:nvPr/>
              </p:nvSpPr>
              <p:spPr bwMode="auto">
                <a:xfrm>
                  <a:off x="2267" y="1457"/>
                  <a:ext cx="251" cy="136"/>
                </a:xfrm>
                <a:custGeom>
                  <a:avLst/>
                  <a:gdLst>
                    <a:gd name="T0" fmla="*/ 112 w 197"/>
                    <a:gd name="T1" fmla="*/ 1 h 102"/>
                    <a:gd name="T2" fmla="*/ 48 w 197"/>
                    <a:gd name="T3" fmla="*/ 0 h 102"/>
                    <a:gd name="T4" fmla="*/ 15 w 197"/>
                    <a:gd name="T5" fmla="*/ 23 h 102"/>
                    <a:gd name="T6" fmla="*/ 0 w 197"/>
                    <a:gd name="T7" fmla="*/ 75 h 102"/>
                    <a:gd name="T8" fmla="*/ 75 w 197"/>
                    <a:gd name="T9" fmla="*/ 85 h 102"/>
                    <a:gd name="T10" fmla="*/ 138 w 197"/>
                    <a:gd name="T11" fmla="*/ 108 h 102"/>
                    <a:gd name="T12" fmla="*/ 208 w 197"/>
                    <a:gd name="T13" fmla="*/ 136 h 102"/>
                    <a:gd name="T14" fmla="*/ 163 w 197"/>
                    <a:gd name="T15" fmla="*/ 75 h 102"/>
                    <a:gd name="T16" fmla="*/ 229 w 197"/>
                    <a:gd name="T17" fmla="*/ 76 h 102"/>
                    <a:gd name="T18" fmla="*/ 194 w 197"/>
                    <a:gd name="T19" fmla="*/ 47 h 102"/>
                    <a:gd name="T20" fmla="*/ 251 w 197"/>
                    <a:gd name="T21" fmla="*/ 41 h 102"/>
                    <a:gd name="T22" fmla="*/ 182 w 197"/>
                    <a:gd name="T23" fmla="*/ 16 h 102"/>
                    <a:gd name="T24" fmla="*/ 112 w 197"/>
                    <a:gd name="T25" fmla="*/ 1 h 102"/>
                    <a:gd name="T26" fmla="*/ 112 w 197"/>
                    <a:gd name="T27" fmla="*/ 1 h 102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197" h="102">
                      <a:moveTo>
                        <a:pt x="88" y="1"/>
                      </a:moveTo>
                      <a:lnTo>
                        <a:pt x="38" y="0"/>
                      </a:lnTo>
                      <a:lnTo>
                        <a:pt x="12" y="17"/>
                      </a:lnTo>
                      <a:lnTo>
                        <a:pt x="0" y="56"/>
                      </a:lnTo>
                      <a:lnTo>
                        <a:pt x="59" y="64"/>
                      </a:lnTo>
                      <a:lnTo>
                        <a:pt x="108" y="81"/>
                      </a:lnTo>
                      <a:lnTo>
                        <a:pt x="163" y="102"/>
                      </a:lnTo>
                      <a:lnTo>
                        <a:pt x="128" y="56"/>
                      </a:lnTo>
                      <a:lnTo>
                        <a:pt x="180" y="57"/>
                      </a:lnTo>
                      <a:lnTo>
                        <a:pt x="152" y="35"/>
                      </a:lnTo>
                      <a:lnTo>
                        <a:pt x="197" y="31"/>
                      </a:lnTo>
                      <a:lnTo>
                        <a:pt x="143" y="12"/>
                      </a:lnTo>
                      <a:lnTo>
                        <a:pt x="88" y="1"/>
                      </a:lnTo>
                      <a:close/>
                    </a:path>
                  </a:pathLst>
                </a:custGeom>
                <a:solidFill>
                  <a:srgbClr val="E5E5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76" name="Freeform 47"/>
                <p:cNvSpPr>
                  <a:spLocks/>
                </p:cNvSpPr>
                <p:nvPr/>
              </p:nvSpPr>
              <p:spPr bwMode="auto">
                <a:xfrm>
                  <a:off x="2287" y="1466"/>
                  <a:ext cx="109" cy="67"/>
                </a:xfrm>
                <a:custGeom>
                  <a:avLst/>
                  <a:gdLst>
                    <a:gd name="T0" fmla="*/ 26 w 85"/>
                    <a:gd name="T1" fmla="*/ 4 h 50"/>
                    <a:gd name="T2" fmla="*/ 0 w 85"/>
                    <a:gd name="T3" fmla="*/ 46 h 50"/>
                    <a:gd name="T4" fmla="*/ 1 w 85"/>
                    <a:gd name="T5" fmla="*/ 58 h 50"/>
                    <a:gd name="T6" fmla="*/ 58 w 85"/>
                    <a:gd name="T7" fmla="*/ 64 h 50"/>
                    <a:gd name="T8" fmla="*/ 87 w 85"/>
                    <a:gd name="T9" fmla="*/ 67 h 50"/>
                    <a:gd name="T10" fmla="*/ 71 w 85"/>
                    <a:gd name="T11" fmla="*/ 40 h 50"/>
                    <a:gd name="T12" fmla="*/ 104 w 85"/>
                    <a:gd name="T13" fmla="*/ 38 h 50"/>
                    <a:gd name="T14" fmla="*/ 80 w 85"/>
                    <a:gd name="T15" fmla="*/ 16 h 50"/>
                    <a:gd name="T16" fmla="*/ 109 w 85"/>
                    <a:gd name="T17" fmla="*/ 3 h 50"/>
                    <a:gd name="T18" fmla="*/ 58 w 85"/>
                    <a:gd name="T19" fmla="*/ 0 h 50"/>
                    <a:gd name="T20" fmla="*/ 26 w 85"/>
                    <a:gd name="T21" fmla="*/ 4 h 50"/>
                    <a:gd name="T22" fmla="*/ 26 w 85"/>
                    <a:gd name="T23" fmla="*/ 4 h 50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85" h="50">
                      <a:moveTo>
                        <a:pt x="20" y="3"/>
                      </a:moveTo>
                      <a:lnTo>
                        <a:pt x="0" y="34"/>
                      </a:lnTo>
                      <a:lnTo>
                        <a:pt x="1" y="43"/>
                      </a:lnTo>
                      <a:lnTo>
                        <a:pt x="45" y="48"/>
                      </a:lnTo>
                      <a:lnTo>
                        <a:pt x="68" y="50"/>
                      </a:lnTo>
                      <a:lnTo>
                        <a:pt x="55" y="30"/>
                      </a:lnTo>
                      <a:lnTo>
                        <a:pt x="81" y="28"/>
                      </a:lnTo>
                      <a:lnTo>
                        <a:pt x="62" y="12"/>
                      </a:lnTo>
                      <a:lnTo>
                        <a:pt x="85" y="2"/>
                      </a:lnTo>
                      <a:lnTo>
                        <a:pt x="45" y="0"/>
                      </a:lnTo>
                      <a:lnTo>
                        <a:pt x="20" y="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77" name="Freeform 48"/>
                <p:cNvSpPr>
                  <a:spLocks/>
                </p:cNvSpPr>
                <p:nvPr/>
              </p:nvSpPr>
              <p:spPr bwMode="auto">
                <a:xfrm>
                  <a:off x="2545" y="1558"/>
                  <a:ext cx="72" cy="115"/>
                </a:xfrm>
                <a:custGeom>
                  <a:avLst/>
                  <a:gdLst>
                    <a:gd name="T0" fmla="*/ 72 w 57"/>
                    <a:gd name="T1" fmla="*/ 17 h 86"/>
                    <a:gd name="T2" fmla="*/ 34 w 57"/>
                    <a:gd name="T3" fmla="*/ 115 h 86"/>
                    <a:gd name="T4" fmla="*/ 0 w 57"/>
                    <a:gd name="T5" fmla="*/ 80 h 86"/>
                    <a:gd name="T6" fmla="*/ 34 w 57"/>
                    <a:gd name="T7" fmla="*/ 53 h 86"/>
                    <a:gd name="T8" fmla="*/ 38 w 57"/>
                    <a:gd name="T9" fmla="*/ 15 h 86"/>
                    <a:gd name="T10" fmla="*/ 57 w 57"/>
                    <a:gd name="T11" fmla="*/ 0 h 86"/>
                    <a:gd name="T12" fmla="*/ 72 w 57"/>
                    <a:gd name="T13" fmla="*/ 17 h 86"/>
                    <a:gd name="T14" fmla="*/ 72 w 57"/>
                    <a:gd name="T15" fmla="*/ 17 h 8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57" h="86">
                      <a:moveTo>
                        <a:pt x="57" y="13"/>
                      </a:moveTo>
                      <a:lnTo>
                        <a:pt x="27" y="86"/>
                      </a:lnTo>
                      <a:lnTo>
                        <a:pt x="0" y="60"/>
                      </a:lnTo>
                      <a:lnTo>
                        <a:pt x="27" y="40"/>
                      </a:lnTo>
                      <a:lnTo>
                        <a:pt x="30" y="11"/>
                      </a:lnTo>
                      <a:lnTo>
                        <a:pt x="45" y="0"/>
                      </a:lnTo>
                      <a:lnTo>
                        <a:pt x="57" y="13"/>
                      </a:lnTo>
                      <a:close/>
                    </a:path>
                  </a:pathLst>
                </a:custGeom>
                <a:solidFill>
                  <a:srgbClr val="8989A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78" name="Freeform 49"/>
                <p:cNvSpPr>
                  <a:spLocks/>
                </p:cNvSpPr>
                <p:nvPr/>
              </p:nvSpPr>
              <p:spPr bwMode="auto">
                <a:xfrm>
                  <a:off x="2254" y="1296"/>
                  <a:ext cx="521" cy="308"/>
                </a:xfrm>
                <a:custGeom>
                  <a:avLst/>
                  <a:gdLst>
                    <a:gd name="T0" fmla="*/ 420 w 409"/>
                    <a:gd name="T1" fmla="*/ 308 h 230"/>
                    <a:gd name="T2" fmla="*/ 521 w 409"/>
                    <a:gd name="T3" fmla="*/ 260 h 230"/>
                    <a:gd name="T4" fmla="*/ 302 w 409"/>
                    <a:gd name="T5" fmla="*/ 0 h 230"/>
                    <a:gd name="T6" fmla="*/ 61 w 409"/>
                    <a:gd name="T7" fmla="*/ 86 h 230"/>
                    <a:gd name="T8" fmla="*/ 0 w 409"/>
                    <a:gd name="T9" fmla="*/ 110 h 230"/>
                    <a:gd name="T10" fmla="*/ 47 w 409"/>
                    <a:gd name="T11" fmla="*/ 117 h 230"/>
                    <a:gd name="T12" fmla="*/ 139 w 409"/>
                    <a:gd name="T13" fmla="*/ 114 h 230"/>
                    <a:gd name="T14" fmla="*/ 232 w 409"/>
                    <a:gd name="T15" fmla="*/ 137 h 230"/>
                    <a:gd name="T16" fmla="*/ 310 w 409"/>
                    <a:gd name="T17" fmla="*/ 170 h 230"/>
                    <a:gd name="T18" fmla="*/ 380 w 409"/>
                    <a:gd name="T19" fmla="*/ 210 h 230"/>
                    <a:gd name="T20" fmla="*/ 401 w 409"/>
                    <a:gd name="T21" fmla="*/ 241 h 230"/>
                    <a:gd name="T22" fmla="*/ 419 w 409"/>
                    <a:gd name="T23" fmla="*/ 277 h 230"/>
                    <a:gd name="T24" fmla="*/ 420 w 409"/>
                    <a:gd name="T25" fmla="*/ 308 h 230"/>
                    <a:gd name="T26" fmla="*/ 420 w 409"/>
                    <a:gd name="T27" fmla="*/ 308 h 230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409" h="230">
                      <a:moveTo>
                        <a:pt x="330" y="230"/>
                      </a:moveTo>
                      <a:lnTo>
                        <a:pt x="409" y="194"/>
                      </a:lnTo>
                      <a:lnTo>
                        <a:pt x="237" y="0"/>
                      </a:lnTo>
                      <a:lnTo>
                        <a:pt x="48" y="64"/>
                      </a:lnTo>
                      <a:lnTo>
                        <a:pt x="0" y="82"/>
                      </a:lnTo>
                      <a:lnTo>
                        <a:pt x="37" y="87"/>
                      </a:lnTo>
                      <a:lnTo>
                        <a:pt x="109" y="85"/>
                      </a:lnTo>
                      <a:lnTo>
                        <a:pt x="182" y="102"/>
                      </a:lnTo>
                      <a:lnTo>
                        <a:pt x="243" y="127"/>
                      </a:lnTo>
                      <a:lnTo>
                        <a:pt x="298" y="157"/>
                      </a:lnTo>
                      <a:lnTo>
                        <a:pt x="315" y="180"/>
                      </a:lnTo>
                      <a:lnTo>
                        <a:pt x="329" y="207"/>
                      </a:lnTo>
                      <a:lnTo>
                        <a:pt x="330" y="230"/>
                      </a:lnTo>
                      <a:close/>
                    </a:path>
                  </a:pathLst>
                </a:custGeom>
                <a:solidFill>
                  <a:srgbClr val="B8B8D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79" name="Freeform 50"/>
                <p:cNvSpPr>
                  <a:spLocks/>
                </p:cNvSpPr>
                <p:nvPr/>
              </p:nvSpPr>
              <p:spPr bwMode="auto">
                <a:xfrm>
                  <a:off x="2379" y="1311"/>
                  <a:ext cx="375" cy="269"/>
                </a:xfrm>
                <a:custGeom>
                  <a:avLst/>
                  <a:gdLst>
                    <a:gd name="T0" fmla="*/ 171 w 294"/>
                    <a:gd name="T1" fmla="*/ 0 h 201"/>
                    <a:gd name="T2" fmla="*/ 375 w 294"/>
                    <a:gd name="T3" fmla="*/ 238 h 201"/>
                    <a:gd name="T4" fmla="*/ 315 w 294"/>
                    <a:gd name="T5" fmla="*/ 269 h 201"/>
                    <a:gd name="T6" fmla="*/ 306 w 294"/>
                    <a:gd name="T7" fmla="*/ 202 h 201"/>
                    <a:gd name="T8" fmla="*/ 246 w 294"/>
                    <a:gd name="T9" fmla="*/ 155 h 201"/>
                    <a:gd name="T10" fmla="*/ 172 w 294"/>
                    <a:gd name="T11" fmla="*/ 107 h 201"/>
                    <a:gd name="T12" fmla="*/ 59 w 294"/>
                    <a:gd name="T13" fmla="*/ 64 h 201"/>
                    <a:gd name="T14" fmla="*/ 0 w 294"/>
                    <a:gd name="T15" fmla="*/ 60 h 201"/>
                    <a:gd name="T16" fmla="*/ 171 w 294"/>
                    <a:gd name="T17" fmla="*/ 0 h 201"/>
                    <a:gd name="T18" fmla="*/ 171 w 294"/>
                    <a:gd name="T19" fmla="*/ 0 h 201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294" h="201">
                      <a:moveTo>
                        <a:pt x="134" y="0"/>
                      </a:moveTo>
                      <a:lnTo>
                        <a:pt x="294" y="178"/>
                      </a:lnTo>
                      <a:lnTo>
                        <a:pt x="247" y="201"/>
                      </a:lnTo>
                      <a:lnTo>
                        <a:pt x="240" y="151"/>
                      </a:lnTo>
                      <a:lnTo>
                        <a:pt x="193" y="116"/>
                      </a:lnTo>
                      <a:lnTo>
                        <a:pt x="135" y="80"/>
                      </a:lnTo>
                      <a:lnTo>
                        <a:pt x="46" y="48"/>
                      </a:lnTo>
                      <a:lnTo>
                        <a:pt x="0" y="45"/>
                      </a:lnTo>
                      <a:lnTo>
                        <a:pt x="134" y="0"/>
                      </a:lnTo>
                      <a:close/>
                    </a:path>
                  </a:pathLst>
                </a:custGeom>
                <a:solidFill>
                  <a:srgbClr val="E5E5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80" name="Freeform 51"/>
                <p:cNvSpPr>
                  <a:spLocks/>
                </p:cNvSpPr>
                <p:nvPr/>
              </p:nvSpPr>
              <p:spPr bwMode="auto">
                <a:xfrm>
                  <a:off x="2199" y="2330"/>
                  <a:ext cx="50" cy="214"/>
                </a:xfrm>
                <a:custGeom>
                  <a:avLst/>
                  <a:gdLst>
                    <a:gd name="T0" fmla="*/ 14 w 39"/>
                    <a:gd name="T1" fmla="*/ 0 h 160"/>
                    <a:gd name="T2" fmla="*/ 12 w 39"/>
                    <a:gd name="T3" fmla="*/ 96 h 160"/>
                    <a:gd name="T4" fmla="*/ 6 w 39"/>
                    <a:gd name="T5" fmla="*/ 174 h 160"/>
                    <a:gd name="T6" fmla="*/ 0 w 39"/>
                    <a:gd name="T7" fmla="*/ 205 h 160"/>
                    <a:gd name="T8" fmla="*/ 37 w 39"/>
                    <a:gd name="T9" fmla="*/ 214 h 160"/>
                    <a:gd name="T10" fmla="*/ 33 w 39"/>
                    <a:gd name="T11" fmla="*/ 147 h 160"/>
                    <a:gd name="T12" fmla="*/ 40 w 39"/>
                    <a:gd name="T13" fmla="*/ 74 h 160"/>
                    <a:gd name="T14" fmla="*/ 50 w 39"/>
                    <a:gd name="T15" fmla="*/ 3 h 160"/>
                    <a:gd name="T16" fmla="*/ 14 w 39"/>
                    <a:gd name="T17" fmla="*/ 0 h 160"/>
                    <a:gd name="T18" fmla="*/ 14 w 39"/>
                    <a:gd name="T19" fmla="*/ 0 h 16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39" h="160">
                      <a:moveTo>
                        <a:pt x="11" y="0"/>
                      </a:moveTo>
                      <a:lnTo>
                        <a:pt x="9" y="72"/>
                      </a:lnTo>
                      <a:lnTo>
                        <a:pt x="5" y="130"/>
                      </a:lnTo>
                      <a:lnTo>
                        <a:pt x="0" y="153"/>
                      </a:lnTo>
                      <a:lnTo>
                        <a:pt x="29" y="160"/>
                      </a:lnTo>
                      <a:lnTo>
                        <a:pt x="26" y="110"/>
                      </a:lnTo>
                      <a:lnTo>
                        <a:pt x="31" y="55"/>
                      </a:lnTo>
                      <a:lnTo>
                        <a:pt x="39" y="2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3399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81" name="Freeform 52"/>
                <p:cNvSpPr>
                  <a:spLocks/>
                </p:cNvSpPr>
                <p:nvPr/>
              </p:nvSpPr>
              <p:spPr bwMode="auto">
                <a:xfrm>
                  <a:off x="2267" y="2338"/>
                  <a:ext cx="50" cy="222"/>
                </a:xfrm>
                <a:custGeom>
                  <a:avLst/>
                  <a:gdLst>
                    <a:gd name="T0" fmla="*/ 15 w 39"/>
                    <a:gd name="T1" fmla="*/ 1 h 166"/>
                    <a:gd name="T2" fmla="*/ 0 w 39"/>
                    <a:gd name="T3" fmla="*/ 95 h 166"/>
                    <a:gd name="T4" fmla="*/ 6 w 39"/>
                    <a:gd name="T5" fmla="*/ 182 h 166"/>
                    <a:gd name="T6" fmla="*/ 9 w 39"/>
                    <a:gd name="T7" fmla="*/ 214 h 166"/>
                    <a:gd name="T8" fmla="*/ 41 w 39"/>
                    <a:gd name="T9" fmla="*/ 222 h 166"/>
                    <a:gd name="T10" fmla="*/ 29 w 39"/>
                    <a:gd name="T11" fmla="*/ 156 h 166"/>
                    <a:gd name="T12" fmla="*/ 36 w 39"/>
                    <a:gd name="T13" fmla="*/ 86 h 166"/>
                    <a:gd name="T14" fmla="*/ 50 w 39"/>
                    <a:gd name="T15" fmla="*/ 12 h 166"/>
                    <a:gd name="T16" fmla="*/ 50 w 39"/>
                    <a:gd name="T17" fmla="*/ 0 h 166"/>
                    <a:gd name="T18" fmla="*/ 15 w 39"/>
                    <a:gd name="T19" fmla="*/ 1 h 166"/>
                    <a:gd name="T20" fmla="*/ 15 w 39"/>
                    <a:gd name="T21" fmla="*/ 1 h 16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9" h="166">
                      <a:moveTo>
                        <a:pt x="12" y="1"/>
                      </a:moveTo>
                      <a:lnTo>
                        <a:pt x="0" y="71"/>
                      </a:lnTo>
                      <a:lnTo>
                        <a:pt x="5" y="136"/>
                      </a:lnTo>
                      <a:lnTo>
                        <a:pt x="7" y="160"/>
                      </a:lnTo>
                      <a:lnTo>
                        <a:pt x="32" y="166"/>
                      </a:lnTo>
                      <a:lnTo>
                        <a:pt x="23" y="117"/>
                      </a:lnTo>
                      <a:lnTo>
                        <a:pt x="28" y="64"/>
                      </a:lnTo>
                      <a:lnTo>
                        <a:pt x="39" y="9"/>
                      </a:lnTo>
                      <a:lnTo>
                        <a:pt x="39" y="0"/>
                      </a:lnTo>
                      <a:lnTo>
                        <a:pt x="12" y="1"/>
                      </a:lnTo>
                      <a:close/>
                    </a:path>
                  </a:pathLst>
                </a:custGeom>
                <a:solidFill>
                  <a:srgbClr val="3399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82" name="Freeform 53"/>
                <p:cNvSpPr>
                  <a:spLocks/>
                </p:cNvSpPr>
                <p:nvPr/>
              </p:nvSpPr>
              <p:spPr bwMode="auto">
                <a:xfrm>
                  <a:off x="2501" y="2316"/>
                  <a:ext cx="51" cy="214"/>
                </a:xfrm>
                <a:custGeom>
                  <a:avLst/>
                  <a:gdLst>
                    <a:gd name="T0" fmla="*/ 20 w 40"/>
                    <a:gd name="T1" fmla="*/ 0 h 160"/>
                    <a:gd name="T2" fmla="*/ 32 w 40"/>
                    <a:gd name="T3" fmla="*/ 95 h 160"/>
                    <a:gd name="T4" fmla="*/ 51 w 40"/>
                    <a:gd name="T5" fmla="*/ 195 h 160"/>
                    <a:gd name="T6" fmla="*/ 42 w 40"/>
                    <a:gd name="T7" fmla="*/ 214 h 160"/>
                    <a:gd name="T8" fmla="*/ 17 w 40"/>
                    <a:gd name="T9" fmla="*/ 201 h 160"/>
                    <a:gd name="T10" fmla="*/ 6 w 40"/>
                    <a:gd name="T11" fmla="*/ 106 h 160"/>
                    <a:gd name="T12" fmla="*/ 0 w 40"/>
                    <a:gd name="T13" fmla="*/ 9 h 160"/>
                    <a:gd name="T14" fmla="*/ 20 w 40"/>
                    <a:gd name="T15" fmla="*/ 0 h 160"/>
                    <a:gd name="T16" fmla="*/ 20 w 40"/>
                    <a:gd name="T17" fmla="*/ 0 h 16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40" h="160">
                      <a:moveTo>
                        <a:pt x="16" y="0"/>
                      </a:moveTo>
                      <a:lnTo>
                        <a:pt x="25" y="71"/>
                      </a:lnTo>
                      <a:lnTo>
                        <a:pt x="40" y="146"/>
                      </a:lnTo>
                      <a:lnTo>
                        <a:pt x="33" y="160"/>
                      </a:lnTo>
                      <a:lnTo>
                        <a:pt x="13" y="150"/>
                      </a:lnTo>
                      <a:lnTo>
                        <a:pt x="5" y="79"/>
                      </a:lnTo>
                      <a:lnTo>
                        <a:pt x="0" y="7"/>
                      </a:lnTo>
                      <a:lnTo>
                        <a:pt x="16" y="0"/>
                      </a:lnTo>
                      <a:close/>
                    </a:path>
                  </a:pathLst>
                </a:custGeom>
                <a:solidFill>
                  <a:srgbClr val="3399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83" name="Freeform 54"/>
                <p:cNvSpPr>
                  <a:spLocks/>
                </p:cNvSpPr>
                <p:nvPr/>
              </p:nvSpPr>
              <p:spPr bwMode="auto">
                <a:xfrm>
                  <a:off x="2454" y="2330"/>
                  <a:ext cx="38" cy="216"/>
                </a:xfrm>
                <a:custGeom>
                  <a:avLst/>
                  <a:gdLst>
                    <a:gd name="T0" fmla="*/ 22 w 30"/>
                    <a:gd name="T1" fmla="*/ 13 h 162"/>
                    <a:gd name="T2" fmla="*/ 28 w 30"/>
                    <a:gd name="T3" fmla="*/ 115 h 162"/>
                    <a:gd name="T4" fmla="*/ 33 w 30"/>
                    <a:gd name="T5" fmla="*/ 191 h 162"/>
                    <a:gd name="T6" fmla="*/ 38 w 30"/>
                    <a:gd name="T7" fmla="*/ 209 h 162"/>
                    <a:gd name="T8" fmla="*/ 4 w 30"/>
                    <a:gd name="T9" fmla="*/ 216 h 162"/>
                    <a:gd name="T10" fmla="*/ 3 w 30"/>
                    <a:gd name="T11" fmla="*/ 123 h 162"/>
                    <a:gd name="T12" fmla="*/ 0 w 30"/>
                    <a:gd name="T13" fmla="*/ 52 h 162"/>
                    <a:gd name="T14" fmla="*/ 1 w 30"/>
                    <a:gd name="T15" fmla="*/ 12 h 162"/>
                    <a:gd name="T16" fmla="*/ 23 w 30"/>
                    <a:gd name="T17" fmla="*/ 0 h 162"/>
                    <a:gd name="T18" fmla="*/ 22 w 30"/>
                    <a:gd name="T19" fmla="*/ 13 h 162"/>
                    <a:gd name="T20" fmla="*/ 22 w 30"/>
                    <a:gd name="T21" fmla="*/ 13 h 16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0" h="162">
                      <a:moveTo>
                        <a:pt x="17" y="10"/>
                      </a:moveTo>
                      <a:lnTo>
                        <a:pt x="22" y="86"/>
                      </a:lnTo>
                      <a:lnTo>
                        <a:pt x="26" y="143"/>
                      </a:lnTo>
                      <a:lnTo>
                        <a:pt x="30" y="157"/>
                      </a:lnTo>
                      <a:lnTo>
                        <a:pt x="3" y="162"/>
                      </a:lnTo>
                      <a:lnTo>
                        <a:pt x="2" y="92"/>
                      </a:lnTo>
                      <a:lnTo>
                        <a:pt x="0" y="39"/>
                      </a:lnTo>
                      <a:lnTo>
                        <a:pt x="1" y="9"/>
                      </a:lnTo>
                      <a:lnTo>
                        <a:pt x="18" y="0"/>
                      </a:lnTo>
                      <a:lnTo>
                        <a:pt x="17" y="10"/>
                      </a:lnTo>
                      <a:close/>
                    </a:path>
                  </a:pathLst>
                </a:custGeom>
                <a:solidFill>
                  <a:srgbClr val="3399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84" name="Freeform 55"/>
                <p:cNvSpPr>
                  <a:spLocks/>
                </p:cNvSpPr>
                <p:nvPr/>
              </p:nvSpPr>
              <p:spPr bwMode="auto">
                <a:xfrm>
                  <a:off x="2397" y="2343"/>
                  <a:ext cx="33" cy="205"/>
                </a:xfrm>
                <a:custGeom>
                  <a:avLst/>
                  <a:gdLst>
                    <a:gd name="T0" fmla="*/ 30 w 26"/>
                    <a:gd name="T1" fmla="*/ 0 h 153"/>
                    <a:gd name="T2" fmla="*/ 32 w 26"/>
                    <a:gd name="T3" fmla="*/ 129 h 153"/>
                    <a:gd name="T4" fmla="*/ 33 w 26"/>
                    <a:gd name="T5" fmla="*/ 205 h 153"/>
                    <a:gd name="T6" fmla="*/ 5 w 26"/>
                    <a:gd name="T7" fmla="*/ 198 h 153"/>
                    <a:gd name="T8" fmla="*/ 0 w 26"/>
                    <a:gd name="T9" fmla="*/ 167 h 153"/>
                    <a:gd name="T10" fmla="*/ 8 w 26"/>
                    <a:gd name="T11" fmla="*/ 74 h 153"/>
                    <a:gd name="T12" fmla="*/ 0 w 26"/>
                    <a:gd name="T13" fmla="*/ 13 h 153"/>
                    <a:gd name="T14" fmla="*/ 30 w 26"/>
                    <a:gd name="T15" fmla="*/ 0 h 153"/>
                    <a:gd name="T16" fmla="*/ 30 w 26"/>
                    <a:gd name="T17" fmla="*/ 0 h 15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6" h="153">
                      <a:moveTo>
                        <a:pt x="24" y="0"/>
                      </a:moveTo>
                      <a:lnTo>
                        <a:pt x="25" y="96"/>
                      </a:lnTo>
                      <a:lnTo>
                        <a:pt x="26" y="153"/>
                      </a:lnTo>
                      <a:lnTo>
                        <a:pt x="4" y="148"/>
                      </a:lnTo>
                      <a:lnTo>
                        <a:pt x="0" y="125"/>
                      </a:lnTo>
                      <a:lnTo>
                        <a:pt x="6" y="55"/>
                      </a:lnTo>
                      <a:lnTo>
                        <a:pt x="0" y="10"/>
                      </a:lnTo>
                      <a:lnTo>
                        <a:pt x="24" y="0"/>
                      </a:lnTo>
                      <a:close/>
                    </a:path>
                  </a:pathLst>
                </a:custGeom>
                <a:solidFill>
                  <a:srgbClr val="3399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85" name="Freeform 56"/>
                <p:cNvSpPr>
                  <a:spLocks/>
                </p:cNvSpPr>
                <p:nvPr/>
              </p:nvSpPr>
              <p:spPr bwMode="auto">
                <a:xfrm>
                  <a:off x="2329" y="2345"/>
                  <a:ext cx="38" cy="195"/>
                </a:xfrm>
                <a:custGeom>
                  <a:avLst/>
                  <a:gdLst>
                    <a:gd name="T0" fmla="*/ 38 w 30"/>
                    <a:gd name="T1" fmla="*/ 1 h 146"/>
                    <a:gd name="T2" fmla="*/ 34 w 30"/>
                    <a:gd name="T3" fmla="*/ 132 h 146"/>
                    <a:gd name="T4" fmla="*/ 32 w 30"/>
                    <a:gd name="T5" fmla="*/ 186 h 146"/>
                    <a:gd name="T6" fmla="*/ 0 w 30"/>
                    <a:gd name="T7" fmla="*/ 195 h 146"/>
                    <a:gd name="T8" fmla="*/ 9 w 30"/>
                    <a:gd name="T9" fmla="*/ 122 h 146"/>
                    <a:gd name="T10" fmla="*/ 13 w 30"/>
                    <a:gd name="T11" fmla="*/ 47 h 146"/>
                    <a:gd name="T12" fmla="*/ 24 w 30"/>
                    <a:gd name="T13" fmla="*/ 0 h 146"/>
                    <a:gd name="T14" fmla="*/ 38 w 30"/>
                    <a:gd name="T15" fmla="*/ 1 h 146"/>
                    <a:gd name="T16" fmla="*/ 38 w 30"/>
                    <a:gd name="T17" fmla="*/ 1 h 14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30" h="146">
                      <a:moveTo>
                        <a:pt x="30" y="1"/>
                      </a:moveTo>
                      <a:lnTo>
                        <a:pt x="27" y="99"/>
                      </a:lnTo>
                      <a:lnTo>
                        <a:pt x="25" y="139"/>
                      </a:lnTo>
                      <a:lnTo>
                        <a:pt x="0" y="146"/>
                      </a:lnTo>
                      <a:lnTo>
                        <a:pt x="7" y="91"/>
                      </a:lnTo>
                      <a:lnTo>
                        <a:pt x="10" y="35"/>
                      </a:lnTo>
                      <a:lnTo>
                        <a:pt x="19" y="0"/>
                      </a:lnTo>
                      <a:lnTo>
                        <a:pt x="30" y="1"/>
                      </a:lnTo>
                      <a:close/>
                    </a:path>
                  </a:pathLst>
                </a:custGeom>
                <a:solidFill>
                  <a:srgbClr val="3399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86" name="Freeform 57"/>
                <p:cNvSpPr>
                  <a:spLocks/>
                </p:cNvSpPr>
                <p:nvPr/>
              </p:nvSpPr>
              <p:spPr bwMode="auto">
                <a:xfrm>
                  <a:off x="2091" y="2524"/>
                  <a:ext cx="173" cy="104"/>
                </a:xfrm>
                <a:custGeom>
                  <a:avLst/>
                  <a:gdLst>
                    <a:gd name="T0" fmla="*/ 81 w 136"/>
                    <a:gd name="T1" fmla="*/ 0 h 78"/>
                    <a:gd name="T2" fmla="*/ 34 w 136"/>
                    <a:gd name="T3" fmla="*/ 51 h 78"/>
                    <a:gd name="T4" fmla="*/ 10 w 136"/>
                    <a:gd name="T5" fmla="*/ 89 h 78"/>
                    <a:gd name="T6" fmla="*/ 0 w 136"/>
                    <a:gd name="T7" fmla="*/ 104 h 78"/>
                    <a:gd name="T8" fmla="*/ 69 w 136"/>
                    <a:gd name="T9" fmla="*/ 80 h 78"/>
                    <a:gd name="T10" fmla="*/ 131 w 136"/>
                    <a:gd name="T11" fmla="*/ 61 h 78"/>
                    <a:gd name="T12" fmla="*/ 173 w 136"/>
                    <a:gd name="T13" fmla="*/ 51 h 78"/>
                    <a:gd name="T14" fmla="*/ 144 w 136"/>
                    <a:gd name="T15" fmla="*/ 36 h 78"/>
                    <a:gd name="T16" fmla="*/ 103 w 136"/>
                    <a:gd name="T17" fmla="*/ 27 h 78"/>
                    <a:gd name="T18" fmla="*/ 81 w 136"/>
                    <a:gd name="T19" fmla="*/ 0 h 78"/>
                    <a:gd name="T20" fmla="*/ 81 w 136"/>
                    <a:gd name="T21" fmla="*/ 0 h 7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36" h="78">
                      <a:moveTo>
                        <a:pt x="64" y="0"/>
                      </a:moveTo>
                      <a:lnTo>
                        <a:pt x="27" y="38"/>
                      </a:lnTo>
                      <a:lnTo>
                        <a:pt x="8" y="67"/>
                      </a:lnTo>
                      <a:lnTo>
                        <a:pt x="0" y="78"/>
                      </a:lnTo>
                      <a:lnTo>
                        <a:pt x="54" y="60"/>
                      </a:lnTo>
                      <a:lnTo>
                        <a:pt x="103" y="46"/>
                      </a:lnTo>
                      <a:lnTo>
                        <a:pt x="136" y="38"/>
                      </a:lnTo>
                      <a:lnTo>
                        <a:pt x="113" y="27"/>
                      </a:lnTo>
                      <a:lnTo>
                        <a:pt x="81" y="20"/>
                      </a:lnTo>
                      <a:lnTo>
                        <a:pt x="64" y="0"/>
                      </a:lnTo>
                      <a:close/>
                    </a:path>
                  </a:pathLst>
                </a:custGeom>
                <a:solidFill>
                  <a:srgbClr val="3399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87" name="Freeform 58"/>
                <p:cNvSpPr>
                  <a:spLocks/>
                </p:cNvSpPr>
                <p:nvPr/>
              </p:nvSpPr>
              <p:spPr bwMode="auto">
                <a:xfrm>
                  <a:off x="2482" y="2520"/>
                  <a:ext cx="190" cy="120"/>
                </a:xfrm>
                <a:custGeom>
                  <a:avLst/>
                  <a:gdLst>
                    <a:gd name="T0" fmla="*/ 93 w 149"/>
                    <a:gd name="T1" fmla="*/ 0 h 90"/>
                    <a:gd name="T2" fmla="*/ 135 w 149"/>
                    <a:gd name="T3" fmla="*/ 41 h 90"/>
                    <a:gd name="T4" fmla="*/ 167 w 149"/>
                    <a:gd name="T5" fmla="*/ 79 h 90"/>
                    <a:gd name="T6" fmla="*/ 190 w 149"/>
                    <a:gd name="T7" fmla="*/ 120 h 90"/>
                    <a:gd name="T8" fmla="*/ 120 w 149"/>
                    <a:gd name="T9" fmla="*/ 80 h 90"/>
                    <a:gd name="T10" fmla="*/ 48 w 149"/>
                    <a:gd name="T11" fmla="*/ 52 h 90"/>
                    <a:gd name="T12" fmla="*/ 0 w 149"/>
                    <a:gd name="T13" fmla="*/ 37 h 90"/>
                    <a:gd name="T14" fmla="*/ 40 w 149"/>
                    <a:gd name="T15" fmla="*/ 20 h 90"/>
                    <a:gd name="T16" fmla="*/ 75 w 149"/>
                    <a:gd name="T17" fmla="*/ 24 h 90"/>
                    <a:gd name="T18" fmla="*/ 93 w 149"/>
                    <a:gd name="T19" fmla="*/ 0 h 90"/>
                    <a:gd name="T20" fmla="*/ 93 w 149"/>
                    <a:gd name="T21" fmla="*/ 0 h 9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49" h="90">
                      <a:moveTo>
                        <a:pt x="73" y="0"/>
                      </a:moveTo>
                      <a:lnTo>
                        <a:pt x="106" y="31"/>
                      </a:lnTo>
                      <a:lnTo>
                        <a:pt x="131" y="59"/>
                      </a:lnTo>
                      <a:lnTo>
                        <a:pt x="149" y="90"/>
                      </a:lnTo>
                      <a:lnTo>
                        <a:pt x="94" y="60"/>
                      </a:lnTo>
                      <a:lnTo>
                        <a:pt x="38" y="39"/>
                      </a:lnTo>
                      <a:lnTo>
                        <a:pt x="0" y="28"/>
                      </a:lnTo>
                      <a:lnTo>
                        <a:pt x="31" y="15"/>
                      </a:lnTo>
                      <a:lnTo>
                        <a:pt x="59" y="18"/>
                      </a:lnTo>
                      <a:lnTo>
                        <a:pt x="73" y="0"/>
                      </a:lnTo>
                      <a:close/>
                    </a:path>
                  </a:pathLst>
                </a:custGeom>
                <a:solidFill>
                  <a:srgbClr val="3399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88" name="Freeform 59"/>
                <p:cNvSpPr>
                  <a:spLocks/>
                </p:cNvSpPr>
                <p:nvPr/>
              </p:nvSpPr>
              <p:spPr bwMode="auto">
                <a:xfrm>
                  <a:off x="2120" y="2546"/>
                  <a:ext cx="98" cy="55"/>
                </a:xfrm>
                <a:custGeom>
                  <a:avLst/>
                  <a:gdLst>
                    <a:gd name="T0" fmla="*/ 48 w 77"/>
                    <a:gd name="T1" fmla="*/ 0 h 41"/>
                    <a:gd name="T2" fmla="*/ 14 w 77"/>
                    <a:gd name="T3" fmla="*/ 35 h 41"/>
                    <a:gd name="T4" fmla="*/ 0 w 77"/>
                    <a:gd name="T5" fmla="*/ 55 h 41"/>
                    <a:gd name="T6" fmla="*/ 51 w 77"/>
                    <a:gd name="T7" fmla="*/ 39 h 41"/>
                    <a:gd name="T8" fmla="*/ 98 w 77"/>
                    <a:gd name="T9" fmla="*/ 24 h 41"/>
                    <a:gd name="T10" fmla="*/ 48 w 77"/>
                    <a:gd name="T11" fmla="*/ 0 h 41"/>
                    <a:gd name="T12" fmla="*/ 48 w 77"/>
                    <a:gd name="T13" fmla="*/ 0 h 4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77" h="41">
                      <a:moveTo>
                        <a:pt x="38" y="0"/>
                      </a:moveTo>
                      <a:lnTo>
                        <a:pt x="11" y="26"/>
                      </a:lnTo>
                      <a:lnTo>
                        <a:pt x="0" y="41"/>
                      </a:lnTo>
                      <a:lnTo>
                        <a:pt x="40" y="29"/>
                      </a:lnTo>
                      <a:lnTo>
                        <a:pt x="77" y="18"/>
                      </a:lnTo>
                      <a:lnTo>
                        <a:pt x="3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89" name="Freeform 60"/>
                <p:cNvSpPr>
                  <a:spLocks/>
                </p:cNvSpPr>
                <p:nvPr/>
              </p:nvSpPr>
              <p:spPr bwMode="auto">
                <a:xfrm>
                  <a:off x="2540" y="2537"/>
                  <a:ext cx="98" cy="74"/>
                </a:xfrm>
                <a:custGeom>
                  <a:avLst/>
                  <a:gdLst>
                    <a:gd name="T0" fmla="*/ 42 w 77"/>
                    <a:gd name="T1" fmla="*/ 0 h 55"/>
                    <a:gd name="T2" fmla="*/ 31 w 77"/>
                    <a:gd name="T3" fmla="*/ 16 h 55"/>
                    <a:gd name="T4" fmla="*/ 0 w 77"/>
                    <a:gd name="T5" fmla="*/ 16 h 55"/>
                    <a:gd name="T6" fmla="*/ 57 w 77"/>
                    <a:gd name="T7" fmla="*/ 44 h 55"/>
                    <a:gd name="T8" fmla="*/ 98 w 77"/>
                    <a:gd name="T9" fmla="*/ 74 h 55"/>
                    <a:gd name="T10" fmla="*/ 42 w 77"/>
                    <a:gd name="T11" fmla="*/ 0 h 55"/>
                    <a:gd name="T12" fmla="*/ 42 w 77"/>
                    <a:gd name="T13" fmla="*/ 0 h 5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77" h="55">
                      <a:moveTo>
                        <a:pt x="33" y="0"/>
                      </a:moveTo>
                      <a:lnTo>
                        <a:pt x="24" y="12"/>
                      </a:lnTo>
                      <a:lnTo>
                        <a:pt x="0" y="12"/>
                      </a:lnTo>
                      <a:lnTo>
                        <a:pt x="45" y="33"/>
                      </a:lnTo>
                      <a:lnTo>
                        <a:pt x="77" y="55"/>
                      </a:lnTo>
                      <a:lnTo>
                        <a:pt x="3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90" name="Freeform 61"/>
                <p:cNvSpPr>
                  <a:spLocks/>
                </p:cNvSpPr>
                <p:nvPr/>
              </p:nvSpPr>
              <p:spPr bwMode="auto">
                <a:xfrm>
                  <a:off x="2243" y="2342"/>
                  <a:ext cx="30" cy="204"/>
                </a:xfrm>
                <a:custGeom>
                  <a:avLst/>
                  <a:gdLst>
                    <a:gd name="T0" fmla="*/ 13 w 24"/>
                    <a:gd name="T1" fmla="*/ 0 h 153"/>
                    <a:gd name="T2" fmla="*/ 0 w 24"/>
                    <a:gd name="T3" fmla="*/ 71 h 153"/>
                    <a:gd name="T4" fmla="*/ 5 w 24"/>
                    <a:gd name="T5" fmla="*/ 197 h 153"/>
                    <a:gd name="T6" fmla="*/ 21 w 24"/>
                    <a:gd name="T7" fmla="*/ 204 h 153"/>
                    <a:gd name="T8" fmla="*/ 13 w 24"/>
                    <a:gd name="T9" fmla="*/ 109 h 153"/>
                    <a:gd name="T10" fmla="*/ 18 w 24"/>
                    <a:gd name="T11" fmla="*/ 37 h 153"/>
                    <a:gd name="T12" fmla="*/ 30 w 24"/>
                    <a:gd name="T13" fmla="*/ 0 h 153"/>
                    <a:gd name="T14" fmla="*/ 13 w 24"/>
                    <a:gd name="T15" fmla="*/ 0 h 153"/>
                    <a:gd name="T16" fmla="*/ 13 w 24"/>
                    <a:gd name="T17" fmla="*/ 0 h 15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4" h="153">
                      <a:moveTo>
                        <a:pt x="10" y="0"/>
                      </a:moveTo>
                      <a:lnTo>
                        <a:pt x="0" y="53"/>
                      </a:lnTo>
                      <a:lnTo>
                        <a:pt x="4" y="148"/>
                      </a:lnTo>
                      <a:lnTo>
                        <a:pt x="17" y="153"/>
                      </a:lnTo>
                      <a:lnTo>
                        <a:pt x="10" y="82"/>
                      </a:lnTo>
                      <a:lnTo>
                        <a:pt x="14" y="28"/>
                      </a:lnTo>
                      <a:lnTo>
                        <a:pt x="24" y="0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solidFill>
                  <a:srgbClr val="99CC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91" name="Freeform 62"/>
                <p:cNvSpPr>
                  <a:spLocks/>
                </p:cNvSpPr>
                <p:nvPr/>
              </p:nvSpPr>
              <p:spPr bwMode="auto">
                <a:xfrm>
                  <a:off x="2186" y="2377"/>
                  <a:ext cx="18" cy="117"/>
                </a:xfrm>
                <a:custGeom>
                  <a:avLst/>
                  <a:gdLst>
                    <a:gd name="T0" fmla="*/ 18 w 14"/>
                    <a:gd name="T1" fmla="*/ 0 h 88"/>
                    <a:gd name="T2" fmla="*/ 12 w 14"/>
                    <a:gd name="T3" fmla="*/ 117 h 88"/>
                    <a:gd name="T4" fmla="*/ 0 w 14"/>
                    <a:gd name="T5" fmla="*/ 102 h 88"/>
                    <a:gd name="T6" fmla="*/ 18 w 14"/>
                    <a:gd name="T7" fmla="*/ 0 h 88"/>
                    <a:gd name="T8" fmla="*/ 18 w 14"/>
                    <a:gd name="T9" fmla="*/ 0 h 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4" h="88">
                      <a:moveTo>
                        <a:pt x="14" y="0"/>
                      </a:moveTo>
                      <a:lnTo>
                        <a:pt x="9" y="88"/>
                      </a:lnTo>
                      <a:lnTo>
                        <a:pt x="0" y="77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rgbClr val="99CC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92" name="Freeform 63"/>
                <p:cNvSpPr>
                  <a:spLocks/>
                </p:cNvSpPr>
                <p:nvPr/>
              </p:nvSpPr>
              <p:spPr bwMode="auto">
                <a:xfrm>
                  <a:off x="2309" y="2346"/>
                  <a:ext cx="32" cy="186"/>
                </a:xfrm>
                <a:custGeom>
                  <a:avLst/>
                  <a:gdLst>
                    <a:gd name="T0" fmla="*/ 20 w 25"/>
                    <a:gd name="T1" fmla="*/ 4 h 139"/>
                    <a:gd name="T2" fmla="*/ 4 w 25"/>
                    <a:gd name="T3" fmla="*/ 72 h 139"/>
                    <a:gd name="T4" fmla="*/ 0 w 25"/>
                    <a:gd name="T5" fmla="*/ 115 h 139"/>
                    <a:gd name="T6" fmla="*/ 6 w 25"/>
                    <a:gd name="T7" fmla="*/ 186 h 139"/>
                    <a:gd name="T8" fmla="*/ 14 w 25"/>
                    <a:gd name="T9" fmla="*/ 134 h 139"/>
                    <a:gd name="T10" fmla="*/ 20 w 25"/>
                    <a:gd name="T11" fmla="*/ 67 h 139"/>
                    <a:gd name="T12" fmla="*/ 32 w 25"/>
                    <a:gd name="T13" fmla="*/ 0 h 139"/>
                    <a:gd name="T14" fmla="*/ 20 w 25"/>
                    <a:gd name="T15" fmla="*/ 4 h 139"/>
                    <a:gd name="T16" fmla="*/ 20 w 25"/>
                    <a:gd name="T17" fmla="*/ 4 h 13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5" h="139">
                      <a:moveTo>
                        <a:pt x="16" y="3"/>
                      </a:moveTo>
                      <a:lnTo>
                        <a:pt x="3" y="54"/>
                      </a:lnTo>
                      <a:lnTo>
                        <a:pt x="0" y="86"/>
                      </a:lnTo>
                      <a:lnTo>
                        <a:pt x="5" y="139"/>
                      </a:lnTo>
                      <a:lnTo>
                        <a:pt x="11" y="100"/>
                      </a:lnTo>
                      <a:lnTo>
                        <a:pt x="16" y="50"/>
                      </a:lnTo>
                      <a:lnTo>
                        <a:pt x="25" y="0"/>
                      </a:lnTo>
                      <a:lnTo>
                        <a:pt x="16" y="3"/>
                      </a:lnTo>
                      <a:close/>
                    </a:path>
                  </a:pathLst>
                </a:custGeom>
                <a:solidFill>
                  <a:srgbClr val="99CC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93" name="Freeform 64"/>
                <p:cNvSpPr>
                  <a:spLocks/>
                </p:cNvSpPr>
                <p:nvPr/>
              </p:nvSpPr>
              <p:spPr bwMode="auto">
                <a:xfrm>
                  <a:off x="2370" y="2350"/>
                  <a:ext cx="20" cy="191"/>
                </a:xfrm>
                <a:custGeom>
                  <a:avLst/>
                  <a:gdLst>
                    <a:gd name="T0" fmla="*/ 9 w 16"/>
                    <a:gd name="T1" fmla="*/ 3 h 143"/>
                    <a:gd name="T2" fmla="*/ 6 w 16"/>
                    <a:gd name="T3" fmla="*/ 65 h 143"/>
                    <a:gd name="T4" fmla="*/ 3 w 16"/>
                    <a:gd name="T5" fmla="*/ 138 h 143"/>
                    <a:gd name="T6" fmla="*/ 0 w 16"/>
                    <a:gd name="T7" fmla="*/ 191 h 143"/>
                    <a:gd name="T8" fmla="*/ 15 w 16"/>
                    <a:gd name="T9" fmla="*/ 183 h 143"/>
                    <a:gd name="T10" fmla="*/ 15 w 16"/>
                    <a:gd name="T11" fmla="*/ 124 h 143"/>
                    <a:gd name="T12" fmla="*/ 19 w 16"/>
                    <a:gd name="T13" fmla="*/ 60 h 143"/>
                    <a:gd name="T14" fmla="*/ 15 w 16"/>
                    <a:gd name="T15" fmla="*/ 23 h 143"/>
                    <a:gd name="T16" fmla="*/ 20 w 16"/>
                    <a:gd name="T17" fmla="*/ 0 h 143"/>
                    <a:gd name="T18" fmla="*/ 9 w 16"/>
                    <a:gd name="T19" fmla="*/ 3 h 143"/>
                    <a:gd name="T20" fmla="*/ 9 w 16"/>
                    <a:gd name="T21" fmla="*/ 3 h 14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6" h="143">
                      <a:moveTo>
                        <a:pt x="7" y="2"/>
                      </a:moveTo>
                      <a:lnTo>
                        <a:pt x="5" y="49"/>
                      </a:lnTo>
                      <a:lnTo>
                        <a:pt x="2" y="103"/>
                      </a:lnTo>
                      <a:lnTo>
                        <a:pt x="0" y="143"/>
                      </a:lnTo>
                      <a:lnTo>
                        <a:pt x="12" y="137"/>
                      </a:lnTo>
                      <a:lnTo>
                        <a:pt x="12" y="93"/>
                      </a:lnTo>
                      <a:lnTo>
                        <a:pt x="15" y="45"/>
                      </a:lnTo>
                      <a:lnTo>
                        <a:pt x="12" y="17"/>
                      </a:lnTo>
                      <a:lnTo>
                        <a:pt x="16" y="0"/>
                      </a:lnTo>
                      <a:lnTo>
                        <a:pt x="7" y="2"/>
                      </a:lnTo>
                      <a:close/>
                    </a:path>
                  </a:pathLst>
                </a:custGeom>
                <a:solidFill>
                  <a:srgbClr val="99CC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94" name="Freeform 65"/>
                <p:cNvSpPr>
                  <a:spLocks/>
                </p:cNvSpPr>
                <p:nvPr/>
              </p:nvSpPr>
              <p:spPr bwMode="auto">
                <a:xfrm>
                  <a:off x="2431" y="2345"/>
                  <a:ext cx="18" cy="201"/>
                </a:xfrm>
                <a:custGeom>
                  <a:avLst/>
                  <a:gdLst>
                    <a:gd name="T0" fmla="*/ 0 w 14"/>
                    <a:gd name="T1" fmla="*/ 0 h 151"/>
                    <a:gd name="T2" fmla="*/ 6 w 14"/>
                    <a:gd name="T3" fmla="*/ 81 h 151"/>
                    <a:gd name="T4" fmla="*/ 3 w 14"/>
                    <a:gd name="T5" fmla="*/ 162 h 151"/>
                    <a:gd name="T6" fmla="*/ 10 w 14"/>
                    <a:gd name="T7" fmla="*/ 201 h 151"/>
                    <a:gd name="T8" fmla="*/ 18 w 14"/>
                    <a:gd name="T9" fmla="*/ 198 h 151"/>
                    <a:gd name="T10" fmla="*/ 18 w 14"/>
                    <a:gd name="T11" fmla="*/ 116 h 151"/>
                    <a:gd name="T12" fmla="*/ 13 w 14"/>
                    <a:gd name="T13" fmla="*/ 47 h 151"/>
                    <a:gd name="T14" fmla="*/ 14 w 14"/>
                    <a:gd name="T15" fmla="*/ 0 h 151"/>
                    <a:gd name="T16" fmla="*/ 0 w 14"/>
                    <a:gd name="T17" fmla="*/ 0 h 151"/>
                    <a:gd name="T18" fmla="*/ 0 w 14"/>
                    <a:gd name="T19" fmla="*/ 0 h 151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4" h="151">
                      <a:moveTo>
                        <a:pt x="0" y="0"/>
                      </a:moveTo>
                      <a:lnTo>
                        <a:pt x="5" y="61"/>
                      </a:lnTo>
                      <a:lnTo>
                        <a:pt x="2" y="122"/>
                      </a:lnTo>
                      <a:lnTo>
                        <a:pt x="8" y="151"/>
                      </a:lnTo>
                      <a:lnTo>
                        <a:pt x="14" y="149"/>
                      </a:lnTo>
                      <a:lnTo>
                        <a:pt x="14" y="87"/>
                      </a:lnTo>
                      <a:lnTo>
                        <a:pt x="10" y="35"/>
                      </a:lnTo>
                      <a:lnTo>
                        <a:pt x="1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99CC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95" name="Freeform 66"/>
                <p:cNvSpPr>
                  <a:spLocks/>
                </p:cNvSpPr>
                <p:nvPr/>
              </p:nvSpPr>
              <p:spPr bwMode="auto">
                <a:xfrm>
                  <a:off x="2481" y="2326"/>
                  <a:ext cx="39" cy="206"/>
                </a:xfrm>
                <a:custGeom>
                  <a:avLst/>
                  <a:gdLst>
                    <a:gd name="T0" fmla="*/ 0 w 31"/>
                    <a:gd name="T1" fmla="*/ 4 h 154"/>
                    <a:gd name="T2" fmla="*/ 3 w 31"/>
                    <a:gd name="T3" fmla="*/ 59 h 154"/>
                    <a:gd name="T4" fmla="*/ 8 w 31"/>
                    <a:gd name="T5" fmla="*/ 127 h 154"/>
                    <a:gd name="T6" fmla="*/ 15 w 31"/>
                    <a:gd name="T7" fmla="*/ 206 h 154"/>
                    <a:gd name="T8" fmla="*/ 39 w 31"/>
                    <a:gd name="T9" fmla="*/ 206 h 154"/>
                    <a:gd name="T10" fmla="*/ 19 w 31"/>
                    <a:gd name="T11" fmla="*/ 174 h 154"/>
                    <a:gd name="T12" fmla="*/ 18 w 31"/>
                    <a:gd name="T13" fmla="*/ 71 h 154"/>
                    <a:gd name="T14" fmla="*/ 14 w 31"/>
                    <a:gd name="T15" fmla="*/ 0 h 154"/>
                    <a:gd name="T16" fmla="*/ 0 w 31"/>
                    <a:gd name="T17" fmla="*/ 4 h 154"/>
                    <a:gd name="T18" fmla="*/ 0 w 31"/>
                    <a:gd name="T19" fmla="*/ 4 h 15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31" h="154">
                      <a:moveTo>
                        <a:pt x="0" y="3"/>
                      </a:moveTo>
                      <a:lnTo>
                        <a:pt x="2" y="44"/>
                      </a:lnTo>
                      <a:lnTo>
                        <a:pt x="6" y="95"/>
                      </a:lnTo>
                      <a:lnTo>
                        <a:pt x="12" y="154"/>
                      </a:lnTo>
                      <a:lnTo>
                        <a:pt x="31" y="154"/>
                      </a:lnTo>
                      <a:lnTo>
                        <a:pt x="15" y="130"/>
                      </a:lnTo>
                      <a:lnTo>
                        <a:pt x="14" y="53"/>
                      </a:lnTo>
                      <a:lnTo>
                        <a:pt x="11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99CC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96" name="Freeform 67"/>
                <p:cNvSpPr>
                  <a:spLocks/>
                </p:cNvSpPr>
                <p:nvPr/>
              </p:nvSpPr>
              <p:spPr bwMode="auto">
                <a:xfrm>
                  <a:off x="2531" y="2333"/>
                  <a:ext cx="33" cy="171"/>
                </a:xfrm>
                <a:custGeom>
                  <a:avLst/>
                  <a:gdLst>
                    <a:gd name="T0" fmla="*/ 0 w 26"/>
                    <a:gd name="T1" fmla="*/ 0 h 128"/>
                    <a:gd name="T2" fmla="*/ 19 w 26"/>
                    <a:gd name="T3" fmla="*/ 155 h 128"/>
                    <a:gd name="T4" fmla="*/ 33 w 26"/>
                    <a:gd name="T5" fmla="*/ 171 h 128"/>
                    <a:gd name="T6" fmla="*/ 25 w 26"/>
                    <a:gd name="T7" fmla="*/ 110 h 128"/>
                    <a:gd name="T8" fmla="*/ 0 w 26"/>
                    <a:gd name="T9" fmla="*/ 0 h 128"/>
                    <a:gd name="T10" fmla="*/ 0 w 26"/>
                    <a:gd name="T11" fmla="*/ 0 h 12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6" h="128">
                      <a:moveTo>
                        <a:pt x="0" y="0"/>
                      </a:moveTo>
                      <a:lnTo>
                        <a:pt x="15" y="116"/>
                      </a:lnTo>
                      <a:lnTo>
                        <a:pt x="26" y="128"/>
                      </a:lnTo>
                      <a:lnTo>
                        <a:pt x="20" y="8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99CC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97" name="Freeform 68"/>
                <p:cNvSpPr>
                  <a:spLocks/>
                </p:cNvSpPr>
                <p:nvPr/>
              </p:nvSpPr>
              <p:spPr bwMode="auto">
                <a:xfrm>
                  <a:off x="2152" y="2552"/>
                  <a:ext cx="195" cy="65"/>
                </a:xfrm>
                <a:custGeom>
                  <a:avLst/>
                  <a:gdLst>
                    <a:gd name="T0" fmla="*/ 138 w 153"/>
                    <a:gd name="T1" fmla="*/ 20 h 49"/>
                    <a:gd name="T2" fmla="*/ 78 w 153"/>
                    <a:gd name="T3" fmla="*/ 41 h 49"/>
                    <a:gd name="T4" fmla="*/ 0 w 153"/>
                    <a:gd name="T5" fmla="*/ 65 h 49"/>
                    <a:gd name="T6" fmla="*/ 90 w 153"/>
                    <a:gd name="T7" fmla="*/ 56 h 49"/>
                    <a:gd name="T8" fmla="*/ 141 w 153"/>
                    <a:gd name="T9" fmla="*/ 45 h 49"/>
                    <a:gd name="T10" fmla="*/ 161 w 153"/>
                    <a:gd name="T11" fmla="*/ 41 h 49"/>
                    <a:gd name="T12" fmla="*/ 195 w 153"/>
                    <a:gd name="T13" fmla="*/ 8 h 49"/>
                    <a:gd name="T14" fmla="*/ 177 w 153"/>
                    <a:gd name="T15" fmla="*/ 0 h 49"/>
                    <a:gd name="T16" fmla="*/ 154 w 153"/>
                    <a:gd name="T17" fmla="*/ 23 h 49"/>
                    <a:gd name="T18" fmla="*/ 138 w 153"/>
                    <a:gd name="T19" fmla="*/ 20 h 49"/>
                    <a:gd name="T20" fmla="*/ 138 w 153"/>
                    <a:gd name="T21" fmla="*/ 20 h 49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53" h="49">
                      <a:moveTo>
                        <a:pt x="108" y="15"/>
                      </a:moveTo>
                      <a:lnTo>
                        <a:pt x="61" y="31"/>
                      </a:lnTo>
                      <a:lnTo>
                        <a:pt x="0" y="49"/>
                      </a:lnTo>
                      <a:lnTo>
                        <a:pt x="71" y="42"/>
                      </a:lnTo>
                      <a:lnTo>
                        <a:pt x="111" y="34"/>
                      </a:lnTo>
                      <a:lnTo>
                        <a:pt x="126" y="31"/>
                      </a:lnTo>
                      <a:lnTo>
                        <a:pt x="153" y="6"/>
                      </a:lnTo>
                      <a:lnTo>
                        <a:pt x="139" y="0"/>
                      </a:lnTo>
                      <a:lnTo>
                        <a:pt x="121" y="17"/>
                      </a:lnTo>
                      <a:lnTo>
                        <a:pt x="108" y="15"/>
                      </a:lnTo>
                      <a:close/>
                    </a:path>
                  </a:pathLst>
                </a:custGeom>
                <a:solidFill>
                  <a:srgbClr val="99CC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98" name="Freeform 69"/>
                <p:cNvSpPr>
                  <a:spLocks/>
                </p:cNvSpPr>
                <p:nvPr/>
              </p:nvSpPr>
              <p:spPr bwMode="auto">
                <a:xfrm>
                  <a:off x="2396" y="2552"/>
                  <a:ext cx="219" cy="65"/>
                </a:xfrm>
                <a:custGeom>
                  <a:avLst/>
                  <a:gdLst>
                    <a:gd name="T0" fmla="*/ 56 w 172"/>
                    <a:gd name="T1" fmla="*/ 9 h 49"/>
                    <a:gd name="T2" fmla="*/ 136 w 172"/>
                    <a:gd name="T3" fmla="*/ 29 h 49"/>
                    <a:gd name="T4" fmla="*/ 219 w 172"/>
                    <a:gd name="T5" fmla="*/ 65 h 49"/>
                    <a:gd name="T6" fmla="*/ 88 w 172"/>
                    <a:gd name="T7" fmla="*/ 29 h 49"/>
                    <a:gd name="T8" fmla="*/ 14 w 172"/>
                    <a:gd name="T9" fmla="*/ 16 h 49"/>
                    <a:gd name="T10" fmla="*/ 0 w 172"/>
                    <a:gd name="T11" fmla="*/ 0 h 49"/>
                    <a:gd name="T12" fmla="*/ 42 w 172"/>
                    <a:gd name="T13" fmla="*/ 8 h 49"/>
                    <a:gd name="T14" fmla="*/ 56 w 172"/>
                    <a:gd name="T15" fmla="*/ 9 h 49"/>
                    <a:gd name="T16" fmla="*/ 56 w 172"/>
                    <a:gd name="T17" fmla="*/ 9 h 4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72" h="49">
                      <a:moveTo>
                        <a:pt x="44" y="7"/>
                      </a:moveTo>
                      <a:lnTo>
                        <a:pt x="107" y="22"/>
                      </a:lnTo>
                      <a:lnTo>
                        <a:pt x="172" y="49"/>
                      </a:lnTo>
                      <a:lnTo>
                        <a:pt x="69" y="22"/>
                      </a:lnTo>
                      <a:lnTo>
                        <a:pt x="11" y="12"/>
                      </a:lnTo>
                      <a:lnTo>
                        <a:pt x="0" y="0"/>
                      </a:lnTo>
                      <a:lnTo>
                        <a:pt x="33" y="6"/>
                      </a:lnTo>
                      <a:lnTo>
                        <a:pt x="44" y="7"/>
                      </a:lnTo>
                      <a:close/>
                    </a:path>
                  </a:pathLst>
                </a:custGeom>
                <a:solidFill>
                  <a:srgbClr val="99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1620" name="Line 70"/>
              <p:cNvSpPr>
                <a:spLocks noChangeShapeType="1"/>
              </p:cNvSpPr>
              <p:nvPr/>
            </p:nvSpPr>
            <p:spPr bwMode="auto">
              <a:xfrm flipV="1">
                <a:off x="888" y="2262"/>
                <a:ext cx="210" cy="81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1621" name="Group 71"/>
              <p:cNvGrpSpPr>
                <a:grpSpLocks/>
              </p:cNvGrpSpPr>
              <p:nvPr/>
            </p:nvGrpSpPr>
            <p:grpSpPr bwMode="auto">
              <a:xfrm flipH="1">
                <a:off x="1080" y="2016"/>
                <a:ext cx="336" cy="534"/>
                <a:chOff x="1152" y="2346"/>
                <a:chExt cx="336" cy="534"/>
              </a:xfrm>
            </p:grpSpPr>
            <p:grpSp>
              <p:nvGrpSpPr>
                <p:cNvPr id="21638" name="Group 72"/>
                <p:cNvGrpSpPr>
                  <a:grpSpLocks/>
                </p:cNvGrpSpPr>
                <p:nvPr/>
              </p:nvGrpSpPr>
              <p:grpSpPr bwMode="auto">
                <a:xfrm>
                  <a:off x="1152" y="2346"/>
                  <a:ext cx="336" cy="534"/>
                  <a:chOff x="1152" y="2346"/>
                  <a:chExt cx="336" cy="534"/>
                </a:xfrm>
              </p:grpSpPr>
              <p:sp>
                <p:nvSpPr>
                  <p:cNvPr id="21640" name="Oval 73"/>
                  <p:cNvSpPr>
                    <a:spLocks noChangeArrowheads="1"/>
                  </p:cNvSpPr>
                  <p:nvPr/>
                </p:nvSpPr>
                <p:spPr bwMode="auto">
                  <a:xfrm>
                    <a:off x="1152" y="2448"/>
                    <a:ext cx="336" cy="432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1641" name="Oval 74"/>
                  <p:cNvSpPr>
                    <a:spLocks noChangeArrowheads="1"/>
                  </p:cNvSpPr>
                  <p:nvPr/>
                </p:nvSpPr>
                <p:spPr bwMode="auto">
                  <a:xfrm>
                    <a:off x="1243" y="2502"/>
                    <a:ext cx="197" cy="311"/>
                  </a:xfrm>
                  <a:prstGeom prst="ellipse">
                    <a:avLst/>
                  </a:prstGeom>
                  <a:solidFill>
                    <a:srgbClr val="3399FF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1642" name="Rectangle 75"/>
                  <p:cNvSpPr>
                    <a:spLocks noChangeArrowheads="1"/>
                  </p:cNvSpPr>
                  <p:nvPr/>
                </p:nvSpPr>
                <p:spPr bwMode="auto">
                  <a:xfrm>
                    <a:off x="1314" y="2346"/>
                    <a:ext cx="66" cy="336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1639" name="Oval 76"/>
                <p:cNvSpPr>
                  <a:spLocks noChangeArrowheads="1"/>
                </p:cNvSpPr>
                <p:nvPr/>
              </p:nvSpPr>
              <p:spPr bwMode="auto">
                <a:xfrm flipH="1">
                  <a:off x="1324" y="2616"/>
                  <a:ext cx="47" cy="5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3399FF"/>
                    </a:gs>
                    <a:gs pos="100000">
                      <a:srgbClr val="184776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1622" name="Line 77"/>
              <p:cNvSpPr>
                <a:spLocks noChangeShapeType="1"/>
              </p:cNvSpPr>
              <p:nvPr/>
            </p:nvSpPr>
            <p:spPr bwMode="auto">
              <a:xfrm>
                <a:off x="600" y="1872"/>
                <a:ext cx="0" cy="105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1623" name="Group 78"/>
              <p:cNvGrpSpPr>
                <a:grpSpLocks/>
              </p:cNvGrpSpPr>
              <p:nvPr/>
            </p:nvGrpSpPr>
            <p:grpSpPr bwMode="auto">
              <a:xfrm>
                <a:off x="240" y="3270"/>
                <a:ext cx="912" cy="714"/>
                <a:chOff x="744" y="3270"/>
                <a:chExt cx="912" cy="714"/>
              </a:xfrm>
            </p:grpSpPr>
            <p:grpSp>
              <p:nvGrpSpPr>
                <p:cNvPr id="21631" name="Group 79"/>
                <p:cNvGrpSpPr>
                  <a:grpSpLocks/>
                </p:cNvGrpSpPr>
                <p:nvPr/>
              </p:nvGrpSpPr>
              <p:grpSpPr bwMode="auto">
                <a:xfrm>
                  <a:off x="744" y="3408"/>
                  <a:ext cx="912" cy="576"/>
                  <a:chOff x="768" y="3372"/>
                  <a:chExt cx="912" cy="576"/>
                </a:xfrm>
              </p:grpSpPr>
              <p:sp>
                <p:nvSpPr>
                  <p:cNvPr id="31824" name="AutoShape 80"/>
                  <p:cNvSpPr>
                    <a:spLocks noChangeArrowheads="1"/>
                  </p:cNvSpPr>
                  <p:nvPr/>
                </p:nvSpPr>
                <p:spPr bwMode="auto">
                  <a:xfrm>
                    <a:off x="768" y="3372"/>
                    <a:ext cx="912" cy="576"/>
                  </a:xfrm>
                  <a:prstGeom prst="cube">
                    <a:avLst>
                      <a:gd name="adj" fmla="val 25000"/>
                    </a:avLst>
                  </a:pr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folHlink">
                          <a:gamma/>
                          <a:shade val="45490"/>
                          <a:invGamma/>
                        </a:schemeClr>
                      </a:gs>
                    </a:gsLst>
                    <a:lin ang="0" scaled="1"/>
                  </a:gra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1634" name="Line 81"/>
                  <p:cNvSpPr>
                    <a:spLocks noChangeShapeType="1"/>
                  </p:cNvSpPr>
                  <p:nvPr/>
                </p:nvSpPr>
                <p:spPr bwMode="auto">
                  <a:xfrm>
                    <a:off x="850" y="3434"/>
                    <a:ext cx="778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635" name="Line 82"/>
                  <p:cNvSpPr>
                    <a:spLocks noChangeShapeType="1"/>
                  </p:cNvSpPr>
                  <p:nvPr/>
                </p:nvSpPr>
                <p:spPr bwMode="auto">
                  <a:xfrm>
                    <a:off x="1618" y="3436"/>
                    <a:ext cx="0" cy="43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636" name="Line 83"/>
                  <p:cNvSpPr>
                    <a:spLocks noChangeShapeType="1"/>
                  </p:cNvSpPr>
                  <p:nvPr/>
                </p:nvSpPr>
                <p:spPr bwMode="auto">
                  <a:xfrm>
                    <a:off x="1152" y="3512"/>
                    <a:ext cx="0" cy="43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637" name="Line 8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152" y="3374"/>
                    <a:ext cx="136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1632" name="Line 85"/>
                <p:cNvSpPr>
                  <a:spLocks noChangeShapeType="1"/>
                </p:cNvSpPr>
                <p:nvPr/>
              </p:nvSpPr>
              <p:spPr bwMode="auto">
                <a:xfrm>
                  <a:off x="1218" y="3270"/>
                  <a:ext cx="0" cy="18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1624" name="Group 86"/>
              <p:cNvGrpSpPr>
                <a:grpSpLocks/>
              </p:cNvGrpSpPr>
              <p:nvPr/>
            </p:nvGrpSpPr>
            <p:grpSpPr bwMode="auto">
              <a:xfrm flipH="1" flipV="1">
                <a:off x="570" y="2802"/>
                <a:ext cx="336" cy="534"/>
                <a:chOff x="1152" y="2346"/>
                <a:chExt cx="336" cy="534"/>
              </a:xfrm>
            </p:grpSpPr>
            <p:grpSp>
              <p:nvGrpSpPr>
                <p:cNvPr id="21626" name="Group 87"/>
                <p:cNvGrpSpPr>
                  <a:grpSpLocks/>
                </p:cNvGrpSpPr>
                <p:nvPr/>
              </p:nvGrpSpPr>
              <p:grpSpPr bwMode="auto">
                <a:xfrm>
                  <a:off x="1152" y="2346"/>
                  <a:ext cx="336" cy="534"/>
                  <a:chOff x="1152" y="2346"/>
                  <a:chExt cx="336" cy="534"/>
                </a:xfrm>
              </p:grpSpPr>
              <p:sp>
                <p:nvSpPr>
                  <p:cNvPr id="21628" name="Oval 88"/>
                  <p:cNvSpPr>
                    <a:spLocks noChangeArrowheads="1"/>
                  </p:cNvSpPr>
                  <p:nvPr/>
                </p:nvSpPr>
                <p:spPr bwMode="auto">
                  <a:xfrm>
                    <a:off x="1152" y="2448"/>
                    <a:ext cx="336" cy="432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1629" name="Oval 89"/>
                  <p:cNvSpPr>
                    <a:spLocks noChangeArrowheads="1"/>
                  </p:cNvSpPr>
                  <p:nvPr/>
                </p:nvSpPr>
                <p:spPr bwMode="auto">
                  <a:xfrm>
                    <a:off x="1243" y="2502"/>
                    <a:ext cx="197" cy="311"/>
                  </a:xfrm>
                  <a:prstGeom prst="ellipse">
                    <a:avLst/>
                  </a:prstGeom>
                  <a:solidFill>
                    <a:srgbClr val="3399FF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1630" name="Rectangle 90"/>
                  <p:cNvSpPr>
                    <a:spLocks noChangeArrowheads="1"/>
                  </p:cNvSpPr>
                  <p:nvPr/>
                </p:nvSpPr>
                <p:spPr bwMode="auto">
                  <a:xfrm>
                    <a:off x="1314" y="2346"/>
                    <a:ext cx="66" cy="336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1627" name="Oval 91"/>
                <p:cNvSpPr>
                  <a:spLocks noChangeArrowheads="1"/>
                </p:cNvSpPr>
                <p:nvPr/>
              </p:nvSpPr>
              <p:spPr bwMode="auto">
                <a:xfrm flipH="1">
                  <a:off x="1324" y="2616"/>
                  <a:ext cx="47" cy="5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3399FF"/>
                    </a:gs>
                    <a:gs pos="100000">
                      <a:srgbClr val="184776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1625" name="Line 92"/>
              <p:cNvSpPr>
                <a:spLocks noChangeShapeType="1"/>
              </p:cNvSpPr>
              <p:nvPr/>
            </p:nvSpPr>
            <p:spPr bwMode="auto">
              <a:xfrm>
                <a:off x="1224" y="1872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513" name="Group 93"/>
            <p:cNvGrpSpPr>
              <a:grpSpLocks/>
            </p:cNvGrpSpPr>
            <p:nvPr/>
          </p:nvGrpSpPr>
          <p:grpSpPr bwMode="auto">
            <a:xfrm>
              <a:off x="2544" y="1857"/>
              <a:ext cx="2688" cy="2409"/>
              <a:chOff x="2544" y="1857"/>
              <a:chExt cx="2688" cy="2409"/>
            </a:xfrm>
          </p:grpSpPr>
          <p:grpSp>
            <p:nvGrpSpPr>
              <p:cNvPr id="21514" name="Group 94"/>
              <p:cNvGrpSpPr>
                <a:grpSpLocks/>
              </p:cNvGrpSpPr>
              <p:nvPr/>
            </p:nvGrpSpPr>
            <p:grpSpPr bwMode="auto">
              <a:xfrm>
                <a:off x="3552" y="1857"/>
                <a:ext cx="1680" cy="2409"/>
                <a:chOff x="3552" y="1857"/>
                <a:chExt cx="1680" cy="2409"/>
              </a:xfrm>
            </p:grpSpPr>
            <p:sp>
              <p:nvSpPr>
                <p:cNvPr id="21572" name="Line 95"/>
                <p:cNvSpPr>
                  <a:spLocks noChangeShapeType="1"/>
                </p:cNvSpPr>
                <p:nvPr/>
              </p:nvSpPr>
              <p:spPr bwMode="auto">
                <a:xfrm flipH="1">
                  <a:off x="3552" y="2214"/>
                  <a:ext cx="312" cy="71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21573" name="Group 96"/>
                <p:cNvGrpSpPr>
                  <a:grpSpLocks/>
                </p:cNvGrpSpPr>
                <p:nvPr/>
              </p:nvGrpSpPr>
              <p:grpSpPr bwMode="auto">
                <a:xfrm>
                  <a:off x="3840" y="1857"/>
                  <a:ext cx="1392" cy="2409"/>
                  <a:chOff x="3840" y="1857"/>
                  <a:chExt cx="1392" cy="2409"/>
                </a:xfrm>
              </p:grpSpPr>
              <p:grpSp>
                <p:nvGrpSpPr>
                  <p:cNvPr id="21574" name="Group 97"/>
                  <p:cNvGrpSpPr>
                    <a:grpSpLocks/>
                  </p:cNvGrpSpPr>
                  <p:nvPr/>
                </p:nvGrpSpPr>
                <p:grpSpPr bwMode="auto">
                  <a:xfrm>
                    <a:off x="3840" y="1857"/>
                    <a:ext cx="1392" cy="1695"/>
                    <a:chOff x="3840" y="1857"/>
                    <a:chExt cx="1392" cy="1695"/>
                  </a:xfrm>
                </p:grpSpPr>
                <p:sp>
                  <p:nvSpPr>
                    <p:cNvPr id="21583" name="Rectangle 98"/>
                    <p:cNvSpPr>
                      <a:spLocks noChangeArrowheads="1"/>
                    </p:cNvSpPr>
                    <p:nvPr/>
                  </p:nvSpPr>
                  <p:spPr bwMode="auto">
                    <a:xfrm flipH="1">
                      <a:off x="4134" y="3477"/>
                      <a:ext cx="1098" cy="75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algn="ctr"/>
                      <a:endParaRPr lang="en-US" sz="2400"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21584" name="Line 99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4356" y="3360"/>
                      <a:ext cx="0" cy="118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585" name="Line 100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5004" y="3362"/>
                      <a:ext cx="0" cy="118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586" name="Line 101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032" y="1860"/>
                      <a:ext cx="0" cy="118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587" name="Line 102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680" y="1857"/>
                      <a:ext cx="0" cy="118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21588" name="Group 10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840" y="1872"/>
                      <a:ext cx="1308" cy="1496"/>
                      <a:chOff x="3840" y="1872"/>
                      <a:chExt cx="1308" cy="1496"/>
                    </a:xfrm>
                  </p:grpSpPr>
                  <p:grpSp>
                    <p:nvGrpSpPr>
                      <p:cNvPr id="21589" name="Group 104"/>
                      <p:cNvGrpSpPr>
                        <a:grpSpLocks/>
                      </p:cNvGrpSpPr>
                      <p:nvPr/>
                    </p:nvGrpSpPr>
                    <p:grpSpPr bwMode="auto">
                      <a:xfrm flipV="1">
                        <a:off x="4164" y="2832"/>
                        <a:ext cx="336" cy="534"/>
                        <a:chOff x="1152" y="2346"/>
                        <a:chExt cx="336" cy="534"/>
                      </a:xfrm>
                    </p:grpSpPr>
                    <p:grpSp>
                      <p:nvGrpSpPr>
                        <p:cNvPr id="21613" name="Group 105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152" y="2346"/>
                          <a:ext cx="336" cy="534"/>
                          <a:chOff x="1152" y="2346"/>
                          <a:chExt cx="336" cy="534"/>
                        </a:xfrm>
                      </p:grpSpPr>
                      <p:sp>
                        <p:nvSpPr>
                          <p:cNvPr id="21615" name="Oval 10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152" y="2448"/>
                            <a:ext cx="336" cy="432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21616" name="Oval 10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243" y="2502"/>
                            <a:ext cx="197" cy="311"/>
                          </a:xfrm>
                          <a:prstGeom prst="ellipse">
                            <a:avLst/>
                          </a:prstGeom>
                          <a:solidFill>
                            <a:srgbClr val="3399FF"/>
                          </a:soli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21617" name="Rectangle 10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314" y="2346"/>
                            <a:ext cx="66" cy="336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  <a:ln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en-US"/>
                          </a:p>
                        </p:txBody>
                      </p:sp>
                    </p:grpSp>
                    <p:sp>
                      <p:nvSpPr>
                        <p:cNvPr id="21614" name="Oval 10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flipH="1">
                          <a:off x="1324" y="2616"/>
                          <a:ext cx="47" cy="54"/>
                        </a:xfrm>
                        <a:prstGeom prst="ellipse">
                          <a:avLst/>
                        </a:prstGeom>
                        <a:gradFill rotWithShape="0">
                          <a:gsLst>
                            <a:gs pos="0">
                              <a:srgbClr val="3399FF"/>
                            </a:gs>
                            <a:gs pos="100000">
                              <a:srgbClr val="184776"/>
                            </a:gs>
                          </a:gsLst>
                          <a:path path="shape">
                            <a:fillToRect l="50000" t="50000" r="50000" b="50000"/>
                          </a:path>
                        </a:gra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21590" name="Group 11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170" y="1872"/>
                        <a:ext cx="969" cy="1200"/>
                        <a:chOff x="4170" y="1872"/>
                        <a:chExt cx="969" cy="1200"/>
                      </a:xfrm>
                    </p:grpSpPr>
                    <p:sp>
                      <p:nvSpPr>
                        <p:cNvPr id="21609" name="Line 11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4170" y="2250"/>
                          <a:ext cx="0" cy="768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1610" name="Line 11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4494" y="2304"/>
                          <a:ext cx="0" cy="768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1611" name="Line 11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4818" y="2252"/>
                          <a:ext cx="0" cy="768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1612" name="Line 11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5139" y="1872"/>
                          <a:ext cx="0" cy="120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21591" name="Group 115"/>
                      <p:cNvGrpSpPr>
                        <a:grpSpLocks/>
                      </p:cNvGrpSpPr>
                      <p:nvPr/>
                    </p:nvGrpSpPr>
                    <p:grpSpPr bwMode="auto">
                      <a:xfrm flipV="1">
                        <a:off x="4812" y="2834"/>
                        <a:ext cx="336" cy="534"/>
                        <a:chOff x="1152" y="2346"/>
                        <a:chExt cx="336" cy="534"/>
                      </a:xfrm>
                    </p:grpSpPr>
                    <p:grpSp>
                      <p:nvGrpSpPr>
                        <p:cNvPr id="21604" name="Group 116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152" y="2346"/>
                          <a:ext cx="336" cy="534"/>
                          <a:chOff x="1152" y="2346"/>
                          <a:chExt cx="336" cy="534"/>
                        </a:xfrm>
                      </p:grpSpPr>
                      <p:sp>
                        <p:nvSpPr>
                          <p:cNvPr id="21606" name="Oval 11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152" y="2448"/>
                            <a:ext cx="336" cy="432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21607" name="Oval 11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243" y="2502"/>
                            <a:ext cx="197" cy="311"/>
                          </a:xfrm>
                          <a:prstGeom prst="ellipse">
                            <a:avLst/>
                          </a:prstGeom>
                          <a:solidFill>
                            <a:srgbClr val="3399FF"/>
                          </a:soli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21608" name="Rectangle 11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314" y="2346"/>
                            <a:ext cx="66" cy="336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  <a:ln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en-US"/>
                          </a:p>
                        </p:txBody>
                      </p:sp>
                    </p:grpSp>
                    <p:sp>
                      <p:nvSpPr>
                        <p:cNvPr id="21605" name="Oval 12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flipH="1">
                          <a:off x="1324" y="2616"/>
                          <a:ext cx="47" cy="54"/>
                        </a:xfrm>
                        <a:prstGeom prst="ellipse">
                          <a:avLst/>
                        </a:prstGeom>
                        <a:gradFill rotWithShape="0">
                          <a:gsLst>
                            <a:gs pos="0">
                              <a:srgbClr val="3399FF"/>
                            </a:gs>
                            <a:gs pos="100000">
                              <a:srgbClr val="184776"/>
                            </a:gs>
                          </a:gsLst>
                          <a:path path="shape">
                            <a:fillToRect l="50000" t="50000" r="50000" b="50000"/>
                          </a:path>
                        </a:gra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21592" name="Group 12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840" y="1972"/>
                        <a:ext cx="336" cy="534"/>
                        <a:chOff x="1152" y="2346"/>
                        <a:chExt cx="336" cy="534"/>
                      </a:xfrm>
                    </p:grpSpPr>
                    <p:grpSp>
                      <p:nvGrpSpPr>
                        <p:cNvPr id="21599" name="Group 122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152" y="2346"/>
                          <a:ext cx="336" cy="534"/>
                          <a:chOff x="1152" y="2346"/>
                          <a:chExt cx="336" cy="534"/>
                        </a:xfrm>
                      </p:grpSpPr>
                      <p:sp>
                        <p:nvSpPr>
                          <p:cNvPr id="21601" name="Oval 12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152" y="2448"/>
                            <a:ext cx="336" cy="432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21602" name="Oval 12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243" y="2502"/>
                            <a:ext cx="197" cy="311"/>
                          </a:xfrm>
                          <a:prstGeom prst="ellipse">
                            <a:avLst/>
                          </a:prstGeom>
                          <a:solidFill>
                            <a:srgbClr val="3399FF"/>
                          </a:soli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21603" name="Rectangle 12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314" y="2346"/>
                            <a:ext cx="66" cy="336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  <a:ln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en-US"/>
                          </a:p>
                        </p:txBody>
                      </p:sp>
                    </p:grpSp>
                    <p:sp>
                      <p:nvSpPr>
                        <p:cNvPr id="21600" name="Oval 12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flipH="1">
                          <a:off x="1324" y="2616"/>
                          <a:ext cx="47" cy="54"/>
                        </a:xfrm>
                        <a:prstGeom prst="ellipse">
                          <a:avLst/>
                        </a:prstGeom>
                        <a:gradFill rotWithShape="0">
                          <a:gsLst>
                            <a:gs pos="0">
                              <a:srgbClr val="3399FF"/>
                            </a:gs>
                            <a:gs pos="100000">
                              <a:srgbClr val="184776"/>
                            </a:gs>
                          </a:gsLst>
                          <a:path path="shape">
                            <a:fillToRect l="50000" t="50000" r="50000" b="50000"/>
                          </a:path>
                        </a:gra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21593" name="Group 127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488" y="1969"/>
                        <a:ext cx="336" cy="534"/>
                        <a:chOff x="1152" y="2346"/>
                        <a:chExt cx="336" cy="534"/>
                      </a:xfrm>
                    </p:grpSpPr>
                    <p:grpSp>
                      <p:nvGrpSpPr>
                        <p:cNvPr id="21594" name="Group 128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152" y="2346"/>
                          <a:ext cx="336" cy="534"/>
                          <a:chOff x="1152" y="2346"/>
                          <a:chExt cx="336" cy="534"/>
                        </a:xfrm>
                      </p:grpSpPr>
                      <p:sp>
                        <p:nvSpPr>
                          <p:cNvPr id="21596" name="Oval 12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152" y="2448"/>
                            <a:ext cx="336" cy="432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21597" name="Oval 13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243" y="2502"/>
                            <a:ext cx="197" cy="311"/>
                          </a:xfrm>
                          <a:prstGeom prst="ellipse">
                            <a:avLst/>
                          </a:prstGeom>
                          <a:solidFill>
                            <a:srgbClr val="3399FF"/>
                          </a:soli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21598" name="Rectangle 13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314" y="2346"/>
                            <a:ext cx="66" cy="336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  <a:ln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en-US"/>
                          </a:p>
                        </p:txBody>
                      </p:sp>
                    </p:grpSp>
                    <p:sp>
                      <p:nvSpPr>
                        <p:cNvPr id="21595" name="Oval 13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flipH="1">
                          <a:off x="1324" y="2616"/>
                          <a:ext cx="47" cy="54"/>
                        </a:xfrm>
                        <a:prstGeom prst="ellipse">
                          <a:avLst/>
                        </a:prstGeom>
                        <a:gradFill rotWithShape="0">
                          <a:gsLst>
                            <a:gs pos="0">
                              <a:srgbClr val="3399FF"/>
                            </a:gs>
                            <a:gs pos="100000">
                              <a:srgbClr val="184776"/>
                            </a:gs>
                          </a:gsLst>
                          <a:path path="shape">
                            <a:fillToRect l="50000" t="50000" r="50000" b="50000"/>
                          </a:path>
                        </a:gra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</p:grpSp>
                </p:grpSp>
              </p:grpSp>
              <p:grpSp>
                <p:nvGrpSpPr>
                  <p:cNvPr id="21575" name="Group 133"/>
                  <p:cNvGrpSpPr>
                    <a:grpSpLocks/>
                  </p:cNvGrpSpPr>
                  <p:nvPr/>
                </p:nvGrpSpPr>
                <p:grpSpPr bwMode="auto">
                  <a:xfrm>
                    <a:off x="4224" y="3552"/>
                    <a:ext cx="912" cy="714"/>
                    <a:chOff x="744" y="3270"/>
                    <a:chExt cx="912" cy="714"/>
                  </a:xfrm>
                </p:grpSpPr>
                <p:grpSp>
                  <p:nvGrpSpPr>
                    <p:cNvPr id="21576" name="Group 13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744" y="3408"/>
                      <a:ext cx="912" cy="576"/>
                      <a:chOff x="768" y="3372"/>
                      <a:chExt cx="912" cy="576"/>
                    </a:xfrm>
                  </p:grpSpPr>
                  <p:sp>
                    <p:nvSpPr>
                      <p:cNvPr id="31879" name="AutoShape 13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768" y="3372"/>
                        <a:ext cx="912" cy="576"/>
                      </a:xfrm>
                      <a:prstGeom prst="cube">
                        <a:avLst>
                          <a:gd name="adj" fmla="val 25000"/>
                        </a:avLst>
                      </a:prstGeom>
                      <a:gradFill rotWithShape="0">
                        <a:gsLst>
                          <a:gs pos="0">
                            <a:schemeClr val="folHlink"/>
                          </a:gs>
                          <a:gs pos="100000">
                            <a:schemeClr val="folHlink">
                              <a:gamma/>
                              <a:shade val="45490"/>
                              <a:invGamma/>
                            </a:schemeClr>
                          </a:gs>
                        </a:gsLst>
                        <a:lin ang="0" scaled="1"/>
                      </a:gra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21579" name="Line 136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850" y="3434"/>
                        <a:ext cx="778" cy="0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1580" name="Line 137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618" y="3436"/>
                        <a:ext cx="0" cy="43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1581" name="Line 138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152" y="3512"/>
                        <a:ext cx="0" cy="43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1582" name="Line 139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1152" y="3374"/>
                        <a:ext cx="136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sp>
                  <p:nvSpPr>
                    <p:cNvPr id="21577" name="Line 14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18" y="3270"/>
                      <a:ext cx="0" cy="186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</p:grpSp>
          <p:grpSp>
            <p:nvGrpSpPr>
              <p:cNvPr id="21515" name="Group 141"/>
              <p:cNvGrpSpPr>
                <a:grpSpLocks/>
              </p:cNvGrpSpPr>
              <p:nvPr/>
            </p:nvGrpSpPr>
            <p:grpSpPr bwMode="auto">
              <a:xfrm flipH="1">
                <a:off x="2544" y="2304"/>
                <a:ext cx="1056" cy="1047"/>
                <a:chOff x="1632" y="1248"/>
                <a:chExt cx="1409" cy="1479"/>
              </a:xfrm>
            </p:grpSpPr>
            <p:sp>
              <p:nvSpPr>
                <p:cNvPr id="21516" name="Freeform 142"/>
                <p:cNvSpPr>
                  <a:spLocks/>
                </p:cNvSpPr>
                <p:nvPr/>
              </p:nvSpPr>
              <p:spPr bwMode="auto">
                <a:xfrm>
                  <a:off x="1933" y="1544"/>
                  <a:ext cx="132" cy="123"/>
                </a:xfrm>
                <a:custGeom>
                  <a:avLst/>
                  <a:gdLst>
                    <a:gd name="T0" fmla="*/ 66 w 104"/>
                    <a:gd name="T1" fmla="*/ 123 h 92"/>
                    <a:gd name="T2" fmla="*/ 113 w 104"/>
                    <a:gd name="T3" fmla="*/ 106 h 92"/>
                    <a:gd name="T4" fmla="*/ 128 w 104"/>
                    <a:gd name="T5" fmla="*/ 87 h 92"/>
                    <a:gd name="T6" fmla="*/ 132 w 104"/>
                    <a:gd name="T7" fmla="*/ 62 h 92"/>
                    <a:gd name="T8" fmla="*/ 128 w 104"/>
                    <a:gd name="T9" fmla="*/ 39 h 92"/>
                    <a:gd name="T10" fmla="*/ 122 w 104"/>
                    <a:gd name="T11" fmla="*/ 27 h 92"/>
                    <a:gd name="T12" fmla="*/ 113 w 104"/>
                    <a:gd name="T13" fmla="*/ 19 h 92"/>
                    <a:gd name="T14" fmla="*/ 91 w 104"/>
                    <a:gd name="T15" fmla="*/ 5 h 92"/>
                    <a:gd name="T16" fmla="*/ 66 w 104"/>
                    <a:gd name="T17" fmla="*/ 0 h 92"/>
                    <a:gd name="T18" fmla="*/ 19 w 104"/>
                    <a:gd name="T19" fmla="*/ 19 h 92"/>
                    <a:gd name="T20" fmla="*/ 4 w 104"/>
                    <a:gd name="T21" fmla="*/ 39 h 92"/>
                    <a:gd name="T22" fmla="*/ 0 w 104"/>
                    <a:gd name="T23" fmla="*/ 62 h 92"/>
                    <a:gd name="T24" fmla="*/ 4 w 104"/>
                    <a:gd name="T25" fmla="*/ 87 h 92"/>
                    <a:gd name="T26" fmla="*/ 10 w 104"/>
                    <a:gd name="T27" fmla="*/ 96 h 92"/>
                    <a:gd name="T28" fmla="*/ 19 w 104"/>
                    <a:gd name="T29" fmla="*/ 106 h 92"/>
                    <a:gd name="T30" fmla="*/ 41 w 104"/>
                    <a:gd name="T31" fmla="*/ 118 h 92"/>
                    <a:gd name="T32" fmla="*/ 66 w 104"/>
                    <a:gd name="T33" fmla="*/ 123 h 92"/>
                    <a:gd name="T34" fmla="*/ 66 w 104"/>
                    <a:gd name="T35" fmla="*/ 123 h 92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104" h="92">
                      <a:moveTo>
                        <a:pt x="52" y="92"/>
                      </a:moveTo>
                      <a:lnTo>
                        <a:pt x="89" y="79"/>
                      </a:lnTo>
                      <a:lnTo>
                        <a:pt x="101" y="65"/>
                      </a:lnTo>
                      <a:lnTo>
                        <a:pt x="104" y="46"/>
                      </a:lnTo>
                      <a:lnTo>
                        <a:pt x="101" y="29"/>
                      </a:lnTo>
                      <a:lnTo>
                        <a:pt x="96" y="20"/>
                      </a:lnTo>
                      <a:lnTo>
                        <a:pt x="89" y="14"/>
                      </a:lnTo>
                      <a:lnTo>
                        <a:pt x="72" y="4"/>
                      </a:lnTo>
                      <a:lnTo>
                        <a:pt x="52" y="0"/>
                      </a:lnTo>
                      <a:lnTo>
                        <a:pt x="15" y="14"/>
                      </a:lnTo>
                      <a:lnTo>
                        <a:pt x="3" y="29"/>
                      </a:lnTo>
                      <a:lnTo>
                        <a:pt x="0" y="46"/>
                      </a:lnTo>
                      <a:lnTo>
                        <a:pt x="3" y="65"/>
                      </a:lnTo>
                      <a:lnTo>
                        <a:pt x="8" y="72"/>
                      </a:lnTo>
                      <a:lnTo>
                        <a:pt x="15" y="79"/>
                      </a:lnTo>
                      <a:lnTo>
                        <a:pt x="32" y="88"/>
                      </a:lnTo>
                      <a:lnTo>
                        <a:pt x="52" y="92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17" name="Freeform 143"/>
                <p:cNvSpPr>
                  <a:spLocks/>
                </p:cNvSpPr>
                <p:nvPr/>
              </p:nvSpPr>
              <p:spPr bwMode="auto">
                <a:xfrm>
                  <a:off x="1872" y="1564"/>
                  <a:ext cx="833" cy="762"/>
                </a:xfrm>
                <a:custGeom>
                  <a:avLst/>
                  <a:gdLst>
                    <a:gd name="T0" fmla="*/ 93 w 654"/>
                    <a:gd name="T1" fmla="*/ 70 h 570"/>
                    <a:gd name="T2" fmla="*/ 257 w 654"/>
                    <a:gd name="T3" fmla="*/ 0 h 570"/>
                    <a:gd name="T4" fmla="*/ 523 w 654"/>
                    <a:gd name="T5" fmla="*/ 7 h 570"/>
                    <a:gd name="T6" fmla="*/ 757 w 654"/>
                    <a:gd name="T7" fmla="*/ 221 h 570"/>
                    <a:gd name="T8" fmla="*/ 833 w 654"/>
                    <a:gd name="T9" fmla="*/ 422 h 570"/>
                    <a:gd name="T10" fmla="*/ 778 w 654"/>
                    <a:gd name="T11" fmla="*/ 619 h 570"/>
                    <a:gd name="T12" fmla="*/ 609 w 654"/>
                    <a:gd name="T13" fmla="*/ 729 h 570"/>
                    <a:gd name="T14" fmla="*/ 501 w 654"/>
                    <a:gd name="T15" fmla="*/ 762 h 570"/>
                    <a:gd name="T16" fmla="*/ 327 w 654"/>
                    <a:gd name="T17" fmla="*/ 739 h 570"/>
                    <a:gd name="T18" fmla="*/ 206 w 654"/>
                    <a:gd name="T19" fmla="*/ 635 h 570"/>
                    <a:gd name="T20" fmla="*/ 174 w 654"/>
                    <a:gd name="T21" fmla="*/ 509 h 570"/>
                    <a:gd name="T22" fmla="*/ 178 w 654"/>
                    <a:gd name="T23" fmla="*/ 356 h 570"/>
                    <a:gd name="T24" fmla="*/ 76 w 654"/>
                    <a:gd name="T25" fmla="*/ 309 h 570"/>
                    <a:gd name="T26" fmla="*/ 5 w 654"/>
                    <a:gd name="T27" fmla="*/ 250 h 570"/>
                    <a:gd name="T28" fmla="*/ 0 w 654"/>
                    <a:gd name="T29" fmla="*/ 167 h 570"/>
                    <a:gd name="T30" fmla="*/ 48 w 654"/>
                    <a:gd name="T31" fmla="*/ 110 h 570"/>
                    <a:gd name="T32" fmla="*/ 93 w 654"/>
                    <a:gd name="T33" fmla="*/ 70 h 570"/>
                    <a:gd name="T34" fmla="*/ 93 w 654"/>
                    <a:gd name="T35" fmla="*/ 70 h 570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654" h="570">
                      <a:moveTo>
                        <a:pt x="73" y="52"/>
                      </a:moveTo>
                      <a:lnTo>
                        <a:pt x="202" y="0"/>
                      </a:lnTo>
                      <a:lnTo>
                        <a:pt x="411" y="5"/>
                      </a:lnTo>
                      <a:lnTo>
                        <a:pt x="594" y="165"/>
                      </a:lnTo>
                      <a:lnTo>
                        <a:pt x="654" y="316"/>
                      </a:lnTo>
                      <a:lnTo>
                        <a:pt x="611" y="463"/>
                      </a:lnTo>
                      <a:lnTo>
                        <a:pt x="478" y="545"/>
                      </a:lnTo>
                      <a:lnTo>
                        <a:pt x="393" y="570"/>
                      </a:lnTo>
                      <a:lnTo>
                        <a:pt x="257" y="553"/>
                      </a:lnTo>
                      <a:lnTo>
                        <a:pt x="162" y="475"/>
                      </a:lnTo>
                      <a:lnTo>
                        <a:pt x="137" y="381"/>
                      </a:lnTo>
                      <a:lnTo>
                        <a:pt x="140" y="266"/>
                      </a:lnTo>
                      <a:lnTo>
                        <a:pt x="60" y="231"/>
                      </a:lnTo>
                      <a:lnTo>
                        <a:pt x="4" y="187"/>
                      </a:lnTo>
                      <a:lnTo>
                        <a:pt x="0" y="125"/>
                      </a:lnTo>
                      <a:lnTo>
                        <a:pt x="38" y="82"/>
                      </a:lnTo>
                      <a:lnTo>
                        <a:pt x="73" y="52"/>
                      </a:lnTo>
                      <a:close/>
                    </a:path>
                  </a:pathLst>
                </a:custGeom>
                <a:solidFill>
                  <a:srgbClr val="FFCC7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18" name="Freeform 144"/>
                <p:cNvSpPr>
                  <a:spLocks/>
                </p:cNvSpPr>
                <p:nvPr/>
              </p:nvSpPr>
              <p:spPr bwMode="auto">
                <a:xfrm>
                  <a:off x="1911" y="1605"/>
                  <a:ext cx="743" cy="671"/>
                </a:xfrm>
                <a:custGeom>
                  <a:avLst/>
                  <a:gdLst>
                    <a:gd name="T0" fmla="*/ 391 w 583"/>
                    <a:gd name="T1" fmla="*/ 5 h 502"/>
                    <a:gd name="T2" fmla="*/ 539 w 583"/>
                    <a:gd name="T3" fmla="*/ 86 h 502"/>
                    <a:gd name="T4" fmla="*/ 664 w 583"/>
                    <a:gd name="T5" fmla="*/ 187 h 502"/>
                    <a:gd name="T6" fmla="*/ 725 w 583"/>
                    <a:gd name="T7" fmla="*/ 289 h 502"/>
                    <a:gd name="T8" fmla="*/ 743 w 583"/>
                    <a:gd name="T9" fmla="*/ 404 h 502"/>
                    <a:gd name="T10" fmla="*/ 705 w 583"/>
                    <a:gd name="T11" fmla="*/ 523 h 502"/>
                    <a:gd name="T12" fmla="*/ 641 w 583"/>
                    <a:gd name="T13" fmla="*/ 610 h 502"/>
                    <a:gd name="T14" fmla="*/ 533 w 583"/>
                    <a:gd name="T15" fmla="*/ 666 h 502"/>
                    <a:gd name="T16" fmla="*/ 412 w 583"/>
                    <a:gd name="T17" fmla="*/ 671 h 502"/>
                    <a:gd name="T18" fmla="*/ 293 w 583"/>
                    <a:gd name="T19" fmla="*/ 639 h 502"/>
                    <a:gd name="T20" fmla="*/ 249 w 583"/>
                    <a:gd name="T21" fmla="*/ 607 h 502"/>
                    <a:gd name="T22" fmla="*/ 190 w 583"/>
                    <a:gd name="T23" fmla="*/ 521 h 502"/>
                    <a:gd name="T24" fmla="*/ 191 w 583"/>
                    <a:gd name="T25" fmla="*/ 396 h 502"/>
                    <a:gd name="T26" fmla="*/ 182 w 583"/>
                    <a:gd name="T27" fmla="*/ 307 h 502"/>
                    <a:gd name="T28" fmla="*/ 135 w 583"/>
                    <a:gd name="T29" fmla="*/ 250 h 502"/>
                    <a:gd name="T30" fmla="*/ 56 w 583"/>
                    <a:gd name="T31" fmla="*/ 219 h 502"/>
                    <a:gd name="T32" fmla="*/ 0 w 583"/>
                    <a:gd name="T33" fmla="*/ 187 h 502"/>
                    <a:gd name="T34" fmla="*/ 23 w 583"/>
                    <a:gd name="T35" fmla="*/ 108 h 502"/>
                    <a:gd name="T36" fmla="*/ 103 w 583"/>
                    <a:gd name="T37" fmla="*/ 45 h 502"/>
                    <a:gd name="T38" fmla="*/ 209 w 583"/>
                    <a:gd name="T39" fmla="*/ 15 h 502"/>
                    <a:gd name="T40" fmla="*/ 340 w 583"/>
                    <a:gd name="T41" fmla="*/ 0 h 502"/>
                    <a:gd name="T42" fmla="*/ 391 w 583"/>
                    <a:gd name="T43" fmla="*/ 5 h 502"/>
                    <a:gd name="T44" fmla="*/ 391 w 583"/>
                    <a:gd name="T45" fmla="*/ 5 h 502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0" t="0" r="r" b="b"/>
                  <a:pathLst>
                    <a:path w="583" h="502">
                      <a:moveTo>
                        <a:pt x="307" y="4"/>
                      </a:moveTo>
                      <a:lnTo>
                        <a:pt x="423" y="64"/>
                      </a:lnTo>
                      <a:lnTo>
                        <a:pt x="521" y="140"/>
                      </a:lnTo>
                      <a:lnTo>
                        <a:pt x="569" y="216"/>
                      </a:lnTo>
                      <a:lnTo>
                        <a:pt x="583" y="302"/>
                      </a:lnTo>
                      <a:lnTo>
                        <a:pt x="553" y="391"/>
                      </a:lnTo>
                      <a:lnTo>
                        <a:pt x="503" y="456"/>
                      </a:lnTo>
                      <a:lnTo>
                        <a:pt x="418" y="498"/>
                      </a:lnTo>
                      <a:lnTo>
                        <a:pt x="323" y="502"/>
                      </a:lnTo>
                      <a:lnTo>
                        <a:pt x="230" y="478"/>
                      </a:lnTo>
                      <a:lnTo>
                        <a:pt x="195" y="454"/>
                      </a:lnTo>
                      <a:lnTo>
                        <a:pt x="149" y="390"/>
                      </a:lnTo>
                      <a:lnTo>
                        <a:pt x="150" y="296"/>
                      </a:lnTo>
                      <a:lnTo>
                        <a:pt x="143" y="230"/>
                      </a:lnTo>
                      <a:lnTo>
                        <a:pt x="106" y="187"/>
                      </a:lnTo>
                      <a:lnTo>
                        <a:pt x="44" y="164"/>
                      </a:lnTo>
                      <a:lnTo>
                        <a:pt x="0" y="140"/>
                      </a:lnTo>
                      <a:lnTo>
                        <a:pt x="18" y="81"/>
                      </a:lnTo>
                      <a:lnTo>
                        <a:pt x="81" y="34"/>
                      </a:lnTo>
                      <a:lnTo>
                        <a:pt x="164" y="11"/>
                      </a:lnTo>
                      <a:lnTo>
                        <a:pt x="267" y="0"/>
                      </a:lnTo>
                      <a:lnTo>
                        <a:pt x="307" y="4"/>
                      </a:lnTo>
                      <a:close/>
                    </a:path>
                  </a:pathLst>
                </a:custGeom>
                <a:solidFill>
                  <a:srgbClr val="FFE0B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19" name="Freeform 145"/>
                <p:cNvSpPr>
                  <a:spLocks/>
                </p:cNvSpPr>
                <p:nvPr/>
              </p:nvSpPr>
              <p:spPr bwMode="auto">
                <a:xfrm>
                  <a:off x="2119" y="1609"/>
                  <a:ext cx="161" cy="169"/>
                </a:xfrm>
                <a:custGeom>
                  <a:avLst/>
                  <a:gdLst>
                    <a:gd name="T0" fmla="*/ 81 w 126"/>
                    <a:gd name="T1" fmla="*/ 169 h 126"/>
                    <a:gd name="T2" fmla="*/ 111 w 126"/>
                    <a:gd name="T3" fmla="*/ 164 h 126"/>
                    <a:gd name="T4" fmla="*/ 137 w 126"/>
                    <a:gd name="T5" fmla="*/ 145 h 126"/>
                    <a:gd name="T6" fmla="*/ 155 w 126"/>
                    <a:gd name="T7" fmla="*/ 118 h 126"/>
                    <a:gd name="T8" fmla="*/ 161 w 126"/>
                    <a:gd name="T9" fmla="*/ 85 h 126"/>
                    <a:gd name="T10" fmla="*/ 155 w 126"/>
                    <a:gd name="T11" fmla="*/ 51 h 126"/>
                    <a:gd name="T12" fmla="*/ 148 w 126"/>
                    <a:gd name="T13" fmla="*/ 36 h 126"/>
                    <a:gd name="T14" fmla="*/ 137 w 126"/>
                    <a:gd name="T15" fmla="*/ 24 h 126"/>
                    <a:gd name="T16" fmla="*/ 125 w 126"/>
                    <a:gd name="T17" fmla="*/ 15 h 126"/>
                    <a:gd name="T18" fmla="*/ 111 w 126"/>
                    <a:gd name="T19" fmla="*/ 7 h 126"/>
                    <a:gd name="T20" fmla="*/ 81 w 126"/>
                    <a:gd name="T21" fmla="*/ 0 h 126"/>
                    <a:gd name="T22" fmla="*/ 49 w 126"/>
                    <a:gd name="T23" fmla="*/ 7 h 126"/>
                    <a:gd name="T24" fmla="*/ 23 w 126"/>
                    <a:gd name="T25" fmla="*/ 24 h 126"/>
                    <a:gd name="T26" fmla="*/ 6 w 126"/>
                    <a:gd name="T27" fmla="*/ 51 h 126"/>
                    <a:gd name="T28" fmla="*/ 0 w 126"/>
                    <a:gd name="T29" fmla="*/ 85 h 126"/>
                    <a:gd name="T30" fmla="*/ 6 w 126"/>
                    <a:gd name="T31" fmla="*/ 118 h 126"/>
                    <a:gd name="T32" fmla="*/ 13 w 126"/>
                    <a:gd name="T33" fmla="*/ 131 h 126"/>
                    <a:gd name="T34" fmla="*/ 23 w 126"/>
                    <a:gd name="T35" fmla="*/ 145 h 126"/>
                    <a:gd name="T36" fmla="*/ 35 w 126"/>
                    <a:gd name="T37" fmla="*/ 156 h 126"/>
                    <a:gd name="T38" fmla="*/ 49 w 126"/>
                    <a:gd name="T39" fmla="*/ 164 h 126"/>
                    <a:gd name="T40" fmla="*/ 81 w 126"/>
                    <a:gd name="T41" fmla="*/ 169 h 126"/>
                    <a:gd name="T42" fmla="*/ 81 w 126"/>
                    <a:gd name="T43" fmla="*/ 169 h 12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126" h="126">
                      <a:moveTo>
                        <a:pt x="63" y="126"/>
                      </a:moveTo>
                      <a:lnTo>
                        <a:pt x="87" y="122"/>
                      </a:lnTo>
                      <a:lnTo>
                        <a:pt x="107" y="108"/>
                      </a:lnTo>
                      <a:lnTo>
                        <a:pt x="121" y="88"/>
                      </a:lnTo>
                      <a:lnTo>
                        <a:pt x="126" y="63"/>
                      </a:lnTo>
                      <a:lnTo>
                        <a:pt x="121" y="38"/>
                      </a:lnTo>
                      <a:lnTo>
                        <a:pt x="116" y="27"/>
                      </a:lnTo>
                      <a:lnTo>
                        <a:pt x="107" y="18"/>
                      </a:lnTo>
                      <a:lnTo>
                        <a:pt x="98" y="11"/>
                      </a:lnTo>
                      <a:lnTo>
                        <a:pt x="87" y="5"/>
                      </a:lnTo>
                      <a:lnTo>
                        <a:pt x="63" y="0"/>
                      </a:lnTo>
                      <a:lnTo>
                        <a:pt x="38" y="5"/>
                      </a:lnTo>
                      <a:lnTo>
                        <a:pt x="18" y="18"/>
                      </a:lnTo>
                      <a:lnTo>
                        <a:pt x="5" y="38"/>
                      </a:lnTo>
                      <a:lnTo>
                        <a:pt x="0" y="63"/>
                      </a:lnTo>
                      <a:lnTo>
                        <a:pt x="5" y="88"/>
                      </a:lnTo>
                      <a:lnTo>
                        <a:pt x="10" y="98"/>
                      </a:lnTo>
                      <a:lnTo>
                        <a:pt x="18" y="108"/>
                      </a:lnTo>
                      <a:lnTo>
                        <a:pt x="27" y="116"/>
                      </a:lnTo>
                      <a:lnTo>
                        <a:pt x="38" y="122"/>
                      </a:lnTo>
                      <a:lnTo>
                        <a:pt x="63" y="126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20" name="Freeform 146"/>
                <p:cNvSpPr>
                  <a:spLocks/>
                </p:cNvSpPr>
                <p:nvPr/>
              </p:nvSpPr>
              <p:spPr bwMode="auto">
                <a:xfrm>
                  <a:off x="2025" y="2276"/>
                  <a:ext cx="693" cy="410"/>
                </a:xfrm>
                <a:custGeom>
                  <a:avLst/>
                  <a:gdLst>
                    <a:gd name="T0" fmla="*/ 146 w 544"/>
                    <a:gd name="T1" fmla="*/ 0 h 306"/>
                    <a:gd name="T2" fmla="*/ 134 w 544"/>
                    <a:gd name="T3" fmla="*/ 212 h 306"/>
                    <a:gd name="T4" fmla="*/ 0 w 544"/>
                    <a:gd name="T5" fmla="*/ 399 h 306"/>
                    <a:gd name="T6" fmla="*/ 320 w 544"/>
                    <a:gd name="T7" fmla="*/ 356 h 306"/>
                    <a:gd name="T8" fmla="*/ 335 w 544"/>
                    <a:gd name="T9" fmla="*/ 310 h 306"/>
                    <a:gd name="T10" fmla="*/ 693 w 544"/>
                    <a:gd name="T11" fmla="*/ 410 h 306"/>
                    <a:gd name="T12" fmla="*/ 632 w 544"/>
                    <a:gd name="T13" fmla="*/ 292 h 306"/>
                    <a:gd name="T14" fmla="*/ 554 w 544"/>
                    <a:gd name="T15" fmla="*/ 196 h 306"/>
                    <a:gd name="T16" fmla="*/ 534 w 544"/>
                    <a:gd name="T17" fmla="*/ 7 h 306"/>
                    <a:gd name="T18" fmla="*/ 399 w 544"/>
                    <a:gd name="T19" fmla="*/ 43 h 306"/>
                    <a:gd name="T20" fmla="*/ 237 w 544"/>
                    <a:gd name="T21" fmla="*/ 43 h 306"/>
                    <a:gd name="T22" fmla="*/ 146 w 544"/>
                    <a:gd name="T23" fmla="*/ 0 h 306"/>
                    <a:gd name="T24" fmla="*/ 146 w 544"/>
                    <a:gd name="T25" fmla="*/ 0 h 30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544" h="306">
                      <a:moveTo>
                        <a:pt x="115" y="0"/>
                      </a:moveTo>
                      <a:lnTo>
                        <a:pt x="105" y="158"/>
                      </a:lnTo>
                      <a:lnTo>
                        <a:pt x="0" y="298"/>
                      </a:lnTo>
                      <a:lnTo>
                        <a:pt x="251" y="266"/>
                      </a:lnTo>
                      <a:lnTo>
                        <a:pt x="263" y="231"/>
                      </a:lnTo>
                      <a:lnTo>
                        <a:pt x="544" y="306"/>
                      </a:lnTo>
                      <a:lnTo>
                        <a:pt x="496" y="218"/>
                      </a:lnTo>
                      <a:lnTo>
                        <a:pt x="435" y="146"/>
                      </a:lnTo>
                      <a:lnTo>
                        <a:pt x="419" y="5"/>
                      </a:lnTo>
                      <a:lnTo>
                        <a:pt x="313" y="32"/>
                      </a:lnTo>
                      <a:lnTo>
                        <a:pt x="186" y="32"/>
                      </a:lnTo>
                      <a:lnTo>
                        <a:pt x="115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21" name="Freeform 147"/>
                <p:cNvSpPr>
                  <a:spLocks/>
                </p:cNvSpPr>
                <p:nvPr/>
              </p:nvSpPr>
              <p:spPr bwMode="auto">
                <a:xfrm>
                  <a:off x="2858" y="1617"/>
                  <a:ext cx="110" cy="120"/>
                </a:xfrm>
                <a:custGeom>
                  <a:avLst/>
                  <a:gdLst>
                    <a:gd name="T0" fmla="*/ 50 w 86"/>
                    <a:gd name="T1" fmla="*/ 0 h 90"/>
                    <a:gd name="T2" fmla="*/ 3 w 86"/>
                    <a:gd name="T3" fmla="*/ 53 h 90"/>
                    <a:gd name="T4" fmla="*/ 0 w 86"/>
                    <a:gd name="T5" fmla="*/ 120 h 90"/>
                    <a:gd name="T6" fmla="*/ 110 w 86"/>
                    <a:gd name="T7" fmla="*/ 120 h 90"/>
                    <a:gd name="T8" fmla="*/ 91 w 86"/>
                    <a:gd name="T9" fmla="*/ 47 h 90"/>
                    <a:gd name="T10" fmla="*/ 50 w 86"/>
                    <a:gd name="T11" fmla="*/ 0 h 90"/>
                    <a:gd name="T12" fmla="*/ 50 w 86"/>
                    <a:gd name="T13" fmla="*/ 0 h 9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86" h="90">
                      <a:moveTo>
                        <a:pt x="39" y="0"/>
                      </a:moveTo>
                      <a:lnTo>
                        <a:pt x="2" y="40"/>
                      </a:lnTo>
                      <a:lnTo>
                        <a:pt x="0" y="90"/>
                      </a:lnTo>
                      <a:lnTo>
                        <a:pt x="86" y="90"/>
                      </a:lnTo>
                      <a:lnTo>
                        <a:pt x="71" y="35"/>
                      </a:lnTo>
                      <a:lnTo>
                        <a:pt x="39" y="0"/>
                      </a:lnTo>
                      <a:close/>
                    </a:path>
                  </a:pathLst>
                </a:custGeom>
                <a:solidFill>
                  <a:srgbClr val="FFE5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22" name="Freeform 148"/>
                <p:cNvSpPr>
                  <a:spLocks/>
                </p:cNvSpPr>
                <p:nvPr/>
              </p:nvSpPr>
              <p:spPr bwMode="auto">
                <a:xfrm>
                  <a:off x="2123" y="1264"/>
                  <a:ext cx="693" cy="383"/>
                </a:xfrm>
                <a:custGeom>
                  <a:avLst/>
                  <a:gdLst>
                    <a:gd name="T0" fmla="*/ 116 w 544"/>
                    <a:gd name="T1" fmla="*/ 260 h 286"/>
                    <a:gd name="T2" fmla="*/ 0 w 544"/>
                    <a:gd name="T3" fmla="*/ 166 h 286"/>
                    <a:gd name="T4" fmla="*/ 452 w 544"/>
                    <a:gd name="T5" fmla="*/ 0 h 286"/>
                    <a:gd name="T6" fmla="*/ 693 w 544"/>
                    <a:gd name="T7" fmla="*/ 300 h 286"/>
                    <a:gd name="T8" fmla="*/ 515 w 544"/>
                    <a:gd name="T9" fmla="*/ 383 h 286"/>
                    <a:gd name="T10" fmla="*/ 116 w 544"/>
                    <a:gd name="T11" fmla="*/ 260 h 286"/>
                    <a:gd name="T12" fmla="*/ 116 w 544"/>
                    <a:gd name="T13" fmla="*/ 260 h 28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544" h="286">
                      <a:moveTo>
                        <a:pt x="91" y="194"/>
                      </a:moveTo>
                      <a:lnTo>
                        <a:pt x="0" y="124"/>
                      </a:lnTo>
                      <a:lnTo>
                        <a:pt x="355" y="0"/>
                      </a:lnTo>
                      <a:lnTo>
                        <a:pt x="544" y="224"/>
                      </a:lnTo>
                      <a:lnTo>
                        <a:pt x="404" y="286"/>
                      </a:lnTo>
                      <a:lnTo>
                        <a:pt x="91" y="194"/>
                      </a:lnTo>
                      <a:close/>
                    </a:path>
                  </a:pathLst>
                </a:custGeom>
                <a:solidFill>
                  <a:srgbClr val="8989A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23" name="Freeform 149"/>
                <p:cNvSpPr>
                  <a:spLocks/>
                </p:cNvSpPr>
                <p:nvPr/>
              </p:nvSpPr>
              <p:spPr bwMode="auto">
                <a:xfrm>
                  <a:off x="2216" y="1430"/>
                  <a:ext cx="432" cy="307"/>
                </a:xfrm>
                <a:custGeom>
                  <a:avLst/>
                  <a:gdLst>
                    <a:gd name="T0" fmla="*/ 0 w 339"/>
                    <a:gd name="T1" fmla="*/ 133 h 230"/>
                    <a:gd name="T2" fmla="*/ 46 w 339"/>
                    <a:gd name="T3" fmla="*/ 9 h 230"/>
                    <a:gd name="T4" fmla="*/ 141 w 339"/>
                    <a:gd name="T5" fmla="*/ 0 h 230"/>
                    <a:gd name="T6" fmla="*/ 287 w 339"/>
                    <a:gd name="T7" fmla="*/ 33 h 230"/>
                    <a:gd name="T8" fmla="*/ 407 w 339"/>
                    <a:gd name="T9" fmla="*/ 107 h 230"/>
                    <a:gd name="T10" fmla="*/ 432 w 339"/>
                    <a:gd name="T11" fmla="*/ 163 h 230"/>
                    <a:gd name="T12" fmla="*/ 381 w 339"/>
                    <a:gd name="T13" fmla="*/ 307 h 230"/>
                    <a:gd name="T14" fmla="*/ 248 w 339"/>
                    <a:gd name="T15" fmla="*/ 216 h 230"/>
                    <a:gd name="T16" fmla="*/ 112 w 339"/>
                    <a:gd name="T17" fmla="*/ 143 h 230"/>
                    <a:gd name="T18" fmla="*/ 0 w 339"/>
                    <a:gd name="T19" fmla="*/ 133 h 230"/>
                    <a:gd name="T20" fmla="*/ 0 w 339"/>
                    <a:gd name="T21" fmla="*/ 133 h 23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39" h="230">
                      <a:moveTo>
                        <a:pt x="0" y="100"/>
                      </a:moveTo>
                      <a:lnTo>
                        <a:pt x="36" y="7"/>
                      </a:lnTo>
                      <a:lnTo>
                        <a:pt x="111" y="0"/>
                      </a:lnTo>
                      <a:lnTo>
                        <a:pt x="225" y="25"/>
                      </a:lnTo>
                      <a:lnTo>
                        <a:pt x="319" y="80"/>
                      </a:lnTo>
                      <a:lnTo>
                        <a:pt x="339" y="122"/>
                      </a:lnTo>
                      <a:lnTo>
                        <a:pt x="299" y="230"/>
                      </a:lnTo>
                      <a:lnTo>
                        <a:pt x="195" y="162"/>
                      </a:lnTo>
                      <a:lnTo>
                        <a:pt x="88" y="107"/>
                      </a:lnTo>
                      <a:lnTo>
                        <a:pt x="0" y="100"/>
                      </a:lnTo>
                      <a:close/>
                    </a:path>
                  </a:pathLst>
                </a:custGeom>
                <a:solidFill>
                  <a:srgbClr val="B8B8D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24" name="Freeform 150"/>
                <p:cNvSpPr>
                  <a:spLocks/>
                </p:cNvSpPr>
                <p:nvPr/>
              </p:nvSpPr>
              <p:spPr bwMode="auto">
                <a:xfrm>
                  <a:off x="2610" y="1979"/>
                  <a:ext cx="386" cy="398"/>
                </a:xfrm>
                <a:custGeom>
                  <a:avLst/>
                  <a:gdLst>
                    <a:gd name="T0" fmla="*/ 79 w 303"/>
                    <a:gd name="T1" fmla="*/ 0 h 297"/>
                    <a:gd name="T2" fmla="*/ 386 w 303"/>
                    <a:gd name="T3" fmla="*/ 253 h 297"/>
                    <a:gd name="T4" fmla="*/ 335 w 303"/>
                    <a:gd name="T5" fmla="*/ 267 h 297"/>
                    <a:gd name="T6" fmla="*/ 380 w 303"/>
                    <a:gd name="T7" fmla="*/ 334 h 297"/>
                    <a:gd name="T8" fmla="*/ 308 w 303"/>
                    <a:gd name="T9" fmla="*/ 324 h 297"/>
                    <a:gd name="T10" fmla="*/ 322 w 303"/>
                    <a:gd name="T11" fmla="*/ 398 h 297"/>
                    <a:gd name="T12" fmla="*/ 0 w 303"/>
                    <a:gd name="T13" fmla="*/ 230 h 297"/>
                    <a:gd name="T14" fmla="*/ 76 w 303"/>
                    <a:gd name="T15" fmla="*/ 134 h 297"/>
                    <a:gd name="T16" fmla="*/ 79 w 303"/>
                    <a:gd name="T17" fmla="*/ 0 h 297"/>
                    <a:gd name="T18" fmla="*/ 79 w 303"/>
                    <a:gd name="T19" fmla="*/ 0 h 29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303" h="297">
                      <a:moveTo>
                        <a:pt x="62" y="0"/>
                      </a:moveTo>
                      <a:lnTo>
                        <a:pt x="303" y="189"/>
                      </a:lnTo>
                      <a:lnTo>
                        <a:pt x="263" y="199"/>
                      </a:lnTo>
                      <a:lnTo>
                        <a:pt x="298" y="249"/>
                      </a:lnTo>
                      <a:lnTo>
                        <a:pt x="242" y="242"/>
                      </a:lnTo>
                      <a:lnTo>
                        <a:pt x="253" y="297"/>
                      </a:lnTo>
                      <a:lnTo>
                        <a:pt x="0" y="172"/>
                      </a:lnTo>
                      <a:lnTo>
                        <a:pt x="60" y="100"/>
                      </a:lnTo>
                      <a:lnTo>
                        <a:pt x="62" y="0"/>
                      </a:lnTo>
                      <a:close/>
                    </a:path>
                  </a:pathLst>
                </a:custGeom>
                <a:solidFill>
                  <a:srgbClr val="FFCC7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25" name="Freeform 151"/>
                <p:cNvSpPr>
                  <a:spLocks/>
                </p:cNvSpPr>
                <p:nvPr/>
              </p:nvSpPr>
              <p:spPr bwMode="auto">
                <a:xfrm>
                  <a:off x="1677" y="1949"/>
                  <a:ext cx="399" cy="341"/>
                </a:xfrm>
                <a:custGeom>
                  <a:avLst/>
                  <a:gdLst>
                    <a:gd name="T0" fmla="*/ 393 w 313"/>
                    <a:gd name="T1" fmla="*/ 0 h 255"/>
                    <a:gd name="T2" fmla="*/ 0 w 313"/>
                    <a:gd name="T3" fmla="*/ 164 h 255"/>
                    <a:gd name="T4" fmla="*/ 32 w 313"/>
                    <a:gd name="T5" fmla="*/ 194 h 255"/>
                    <a:gd name="T6" fmla="*/ 9 w 313"/>
                    <a:gd name="T7" fmla="*/ 247 h 255"/>
                    <a:gd name="T8" fmla="*/ 70 w 313"/>
                    <a:gd name="T9" fmla="*/ 270 h 255"/>
                    <a:gd name="T10" fmla="*/ 51 w 313"/>
                    <a:gd name="T11" fmla="*/ 341 h 255"/>
                    <a:gd name="T12" fmla="*/ 399 w 313"/>
                    <a:gd name="T13" fmla="*/ 237 h 255"/>
                    <a:gd name="T14" fmla="*/ 374 w 313"/>
                    <a:gd name="T15" fmla="*/ 158 h 255"/>
                    <a:gd name="T16" fmla="*/ 380 w 313"/>
                    <a:gd name="T17" fmla="*/ 31 h 255"/>
                    <a:gd name="T18" fmla="*/ 393 w 313"/>
                    <a:gd name="T19" fmla="*/ 0 h 255"/>
                    <a:gd name="T20" fmla="*/ 393 w 313"/>
                    <a:gd name="T21" fmla="*/ 0 h 255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13" h="255">
                      <a:moveTo>
                        <a:pt x="308" y="0"/>
                      </a:moveTo>
                      <a:lnTo>
                        <a:pt x="0" y="123"/>
                      </a:lnTo>
                      <a:lnTo>
                        <a:pt x="25" y="145"/>
                      </a:lnTo>
                      <a:lnTo>
                        <a:pt x="7" y="185"/>
                      </a:lnTo>
                      <a:lnTo>
                        <a:pt x="55" y="202"/>
                      </a:lnTo>
                      <a:lnTo>
                        <a:pt x="40" y="255"/>
                      </a:lnTo>
                      <a:lnTo>
                        <a:pt x="313" y="177"/>
                      </a:lnTo>
                      <a:lnTo>
                        <a:pt x="293" y="118"/>
                      </a:lnTo>
                      <a:lnTo>
                        <a:pt x="298" y="23"/>
                      </a:lnTo>
                      <a:lnTo>
                        <a:pt x="308" y="0"/>
                      </a:lnTo>
                      <a:close/>
                    </a:path>
                  </a:pathLst>
                </a:custGeom>
                <a:solidFill>
                  <a:srgbClr val="FFCC7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26" name="Freeform 152"/>
                <p:cNvSpPr>
                  <a:spLocks/>
                </p:cNvSpPr>
                <p:nvPr/>
              </p:nvSpPr>
              <p:spPr bwMode="auto">
                <a:xfrm>
                  <a:off x="1991" y="2248"/>
                  <a:ext cx="773" cy="479"/>
                </a:xfrm>
                <a:custGeom>
                  <a:avLst/>
                  <a:gdLst>
                    <a:gd name="T0" fmla="*/ 381 w 606"/>
                    <a:gd name="T1" fmla="*/ 391 h 358"/>
                    <a:gd name="T2" fmla="*/ 13 w 606"/>
                    <a:gd name="T3" fmla="*/ 427 h 358"/>
                    <a:gd name="T4" fmla="*/ 34 w 606"/>
                    <a:gd name="T5" fmla="*/ 392 h 358"/>
                    <a:gd name="T6" fmla="*/ 55 w 606"/>
                    <a:gd name="T7" fmla="*/ 359 h 358"/>
                    <a:gd name="T8" fmla="*/ 74 w 606"/>
                    <a:gd name="T9" fmla="*/ 330 h 358"/>
                    <a:gd name="T10" fmla="*/ 91 w 606"/>
                    <a:gd name="T11" fmla="*/ 304 h 358"/>
                    <a:gd name="T12" fmla="*/ 112 w 606"/>
                    <a:gd name="T13" fmla="*/ 266 h 358"/>
                    <a:gd name="T14" fmla="*/ 156 w 606"/>
                    <a:gd name="T15" fmla="*/ 131 h 358"/>
                    <a:gd name="T16" fmla="*/ 184 w 606"/>
                    <a:gd name="T17" fmla="*/ 23 h 358"/>
                    <a:gd name="T18" fmla="*/ 188 w 606"/>
                    <a:gd name="T19" fmla="*/ 245 h 358"/>
                    <a:gd name="T20" fmla="*/ 163 w 606"/>
                    <a:gd name="T21" fmla="*/ 270 h 358"/>
                    <a:gd name="T22" fmla="*/ 128 w 606"/>
                    <a:gd name="T23" fmla="*/ 316 h 358"/>
                    <a:gd name="T24" fmla="*/ 92 w 606"/>
                    <a:gd name="T25" fmla="*/ 363 h 358"/>
                    <a:gd name="T26" fmla="*/ 199 w 606"/>
                    <a:gd name="T27" fmla="*/ 376 h 358"/>
                    <a:gd name="T28" fmla="*/ 357 w 606"/>
                    <a:gd name="T29" fmla="*/ 329 h 358"/>
                    <a:gd name="T30" fmla="*/ 394 w 606"/>
                    <a:gd name="T31" fmla="*/ 292 h 358"/>
                    <a:gd name="T32" fmla="*/ 463 w 606"/>
                    <a:gd name="T33" fmla="*/ 340 h 358"/>
                    <a:gd name="T34" fmla="*/ 607 w 606"/>
                    <a:gd name="T35" fmla="*/ 377 h 358"/>
                    <a:gd name="T36" fmla="*/ 688 w 606"/>
                    <a:gd name="T37" fmla="*/ 392 h 358"/>
                    <a:gd name="T38" fmla="*/ 671 w 606"/>
                    <a:gd name="T39" fmla="*/ 349 h 358"/>
                    <a:gd name="T40" fmla="*/ 652 w 606"/>
                    <a:gd name="T41" fmla="*/ 322 h 358"/>
                    <a:gd name="T42" fmla="*/ 630 w 606"/>
                    <a:gd name="T43" fmla="*/ 296 h 358"/>
                    <a:gd name="T44" fmla="*/ 608 w 606"/>
                    <a:gd name="T45" fmla="*/ 272 h 358"/>
                    <a:gd name="T46" fmla="*/ 578 w 606"/>
                    <a:gd name="T47" fmla="*/ 242 h 358"/>
                    <a:gd name="T48" fmla="*/ 588 w 606"/>
                    <a:gd name="T49" fmla="*/ 0 h 358"/>
                    <a:gd name="T50" fmla="*/ 600 w 606"/>
                    <a:gd name="T51" fmla="*/ 185 h 358"/>
                    <a:gd name="T52" fmla="*/ 612 w 606"/>
                    <a:gd name="T53" fmla="*/ 238 h 358"/>
                    <a:gd name="T54" fmla="*/ 639 w 606"/>
                    <a:gd name="T55" fmla="*/ 269 h 358"/>
                    <a:gd name="T56" fmla="*/ 659 w 606"/>
                    <a:gd name="T57" fmla="*/ 296 h 358"/>
                    <a:gd name="T58" fmla="*/ 682 w 606"/>
                    <a:gd name="T59" fmla="*/ 325 h 358"/>
                    <a:gd name="T60" fmla="*/ 707 w 606"/>
                    <a:gd name="T61" fmla="*/ 360 h 358"/>
                    <a:gd name="T62" fmla="*/ 730 w 606"/>
                    <a:gd name="T63" fmla="*/ 397 h 358"/>
                    <a:gd name="T64" fmla="*/ 753 w 606"/>
                    <a:gd name="T65" fmla="*/ 439 h 358"/>
                    <a:gd name="T66" fmla="*/ 710 w 606"/>
                    <a:gd name="T67" fmla="*/ 458 h 358"/>
                    <a:gd name="T68" fmla="*/ 598 w 606"/>
                    <a:gd name="T69" fmla="*/ 423 h 358"/>
                    <a:gd name="T70" fmla="*/ 459 w 606"/>
                    <a:gd name="T71" fmla="*/ 387 h 358"/>
                    <a:gd name="T72" fmla="*/ 385 w 606"/>
                    <a:gd name="T73" fmla="*/ 372 h 358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0" t="0" r="r" b="b"/>
                  <a:pathLst>
                    <a:path w="606" h="358">
                      <a:moveTo>
                        <a:pt x="302" y="278"/>
                      </a:moveTo>
                      <a:lnTo>
                        <a:pt x="299" y="292"/>
                      </a:lnTo>
                      <a:lnTo>
                        <a:pt x="0" y="334"/>
                      </a:lnTo>
                      <a:lnTo>
                        <a:pt x="10" y="319"/>
                      </a:lnTo>
                      <a:lnTo>
                        <a:pt x="18" y="306"/>
                      </a:lnTo>
                      <a:lnTo>
                        <a:pt x="27" y="293"/>
                      </a:lnTo>
                      <a:lnTo>
                        <a:pt x="36" y="281"/>
                      </a:lnTo>
                      <a:lnTo>
                        <a:pt x="43" y="268"/>
                      </a:lnTo>
                      <a:lnTo>
                        <a:pt x="51" y="257"/>
                      </a:lnTo>
                      <a:lnTo>
                        <a:pt x="58" y="247"/>
                      </a:lnTo>
                      <a:lnTo>
                        <a:pt x="65" y="237"/>
                      </a:lnTo>
                      <a:lnTo>
                        <a:pt x="71" y="227"/>
                      </a:lnTo>
                      <a:lnTo>
                        <a:pt x="77" y="218"/>
                      </a:lnTo>
                      <a:lnTo>
                        <a:pt x="88" y="199"/>
                      </a:lnTo>
                      <a:lnTo>
                        <a:pt x="105" y="167"/>
                      </a:lnTo>
                      <a:lnTo>
                        <a:pt x="122" y="98"/>
                      </a:lnTo>
                      <a:lnTo>
                        <a:pt x="120" y="6"/>
                      </a:lnTo>
                      <a:lnTo>
                        <a:pt x="144" y="17"/>
                      </a:lnTo>
                      <a:lnTo>
                        <a:pt x="169" y="30"/>
                      </a:lnTo>
                      <a:lnTo>
                        <a:pt x="147" y="183"/>
                      </a:lnTo>
                      <a:lnTo>
                        <a:pt x="139" y="189"/>
                      </a:lnTo>
                      <a:lnTo>
                        <a:pt x="128" y="202"/>
                      </a:lnTo>
                      <a:lnTo>
                        <a:pt x="115" y="218"/>
                      </a:lnTo>
                      <a:lnTo>
                        <a:pt x="100" y="236"/>
                      </a:lnTo>
                      <a:lnTo>
                        <a:pt x="85" y="254"/>
                      </a:lnTo>
                      <a:lnTo>
                        <a:pt x="72" y="271"/>
                      </a:lnTo>
                      <a:lnTo>
                        <a:pt x="61" y="293"/>
                      </a:lnTo>
                      <a:lnTo>
                        <a:pt x="156" y="281"/>
                      </a:lnTo>
                      <a:lnTo>
                        <a:pt x="252" y="271"/>
                      </a:lnTo>
                      <a:lnTo>
                        <a:pt x="280" y="246"/>
                      </a:lnTo>
                      <a:lnTo>
                        <a:pt x="294" y="232"/>
                      </a:lnTo>
                      <a:lnTo>
                        <a:pt x="309" y="218"/>
                      </a:lnTo>
                      <a:lnTo>
                        <a:pt x="307" y="243"/>
                      </a:lnTo>
                      <a:lnTo>
                        <a:pt x="363" y="254"/>
                      </a:lnTo>
                      <a:lnTo>
                        <a:pt x="420" y="267"/>
                      </a:lnTo>
                      <a:lnTo>
                        <a:pt x="476" y="282"/>
                      </a:lnTo>
                      <a:lnTo>
                        <a:pt x="532" y="301"/>
                      </a:lnTo>
                      <a:lnTo>
                        <a:pt x="539" y="293"/>
                      </a:lnTo>
                      <a:lnTo>
                        <a:pt x="536" y="279"/>
                      </a:lnTo>
                      <a:lnTo>
                        <a:pt x="526" y="261"/>
                      </a:lnTo>
                      <a:lnTo>
                        <a:pt x="519" y="251"/>
                      </a:lnTo>
                      <a:lnTo>
                        <a:pt x="511" y="241"/>
                      </a:lnTo>
                      <a:lnTo>
                        <a:pt x="502" y="231"/>
                      </a:lnTo>
                      <a:lnTo>
                        <a:pt x="494" y="221"/>
                      </a:lnTo>
                      <a:lnTo>
                        <a:pt x="485" y="212"/>
                      </a:lnTo>
                      <a:lnTo>
                        <a:pt x="477" y="203"/>
                      </a:lnTo>
                      <a:lnTo>
                        <a:pt x="463" y="189"/>
                      </a:lnTo>
                      <a:lnTo>
                        <a:pt x="453" y="181"/>
                      </a:lnTo>
                      <a:lnTo>
                        <a:pt x="421" y="17"/>
                      </a:lnTo>
                      <a:lnTo>
                        <a:pt x="461" y="0"/>
                      </a:lnTo>
                      <a:lnTo>
                        <a:pt x="464" y="90"/>
                      </a:lnTo>
                      <a:lnTo>
                        <a:pt x="470" y="138"/>
                      </a:lnTo>
                      <a:lnTo>
                        <a:pt x="474" y="159"/>
                      </a:lnTo>
                      <a:lnTo>
                        <a:pt x="480" y="178"/>
                      </a:lnTo>
                      <a:lnTo>
                        <a:pt x="489" y="187"/>
                      </a:lnTo>
                      <a:lnTo>
                        <a:pt x="501" y="201"/>
                      </a:lnTo>
                      <a:lnTo>
                        <a:pt x="510" y="211"/>
                      </a:lnTo>
                      <a:lnTo>
                        <a:pt x="517" y="221"/>
                      </a:lnTo>
                      <a:lnTo>
                        <a:pt x="526" y="231"/>
                      </a:lnTo>
                      <a:lnTo>
                        <a:pt x="535" y="243"/>
                      </a:lnTo>
                      <a:lnTo>
                        <a:pt x="545" y="256"/>
                      </a:lnTo>
                      <a:lnTo>
                        <a:pt x="554" y="269"/>
                      </a:lnTo>
                      <a:lnTo>
                        <a:pt x="564" y="283"/>
                      </a:lnTo>
                      <a:lnTo>
                        <a:pt x="572" y="297"/>
                      </a:lnTo>
                      <a:lnTo>
                        <a:pt x="581" y="312"/>
                      </a:lnTo>
                      <a:lnTo>
                        <a:pt x="590" y="328"/>
                      </a:lnTo>
                      <a:lnTo>
                        <a:pt x="606" y="358"/>
                      </a:lnTo>
                      <a:lnTo>
                        <a:pt x="557" y="342"/>
                      </a:lnTo>
                      <a:lnTo>
                        <a:pt x="511" y="328"/>
                      </a:lnTo>
                      <a:lnTo>
                        <a:pt x="469" y="316"/>
                      </a:lnTo>
                      <a:lnTo>
                        <a:pt x="429" y="306"/>
                      </a:lnTo>
                      <a:lnTo>
                        <a:pt x="360" y="289"/>
                      </a:lnTo>
                      <a:lnTo>
                        <a:pt x="302" y="27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27" name="Freeform 153"/>
                <p:cNvSpPr>
                  <a:spLocks/>
                </p:cNvSpPr>
                <p:nvPr/>
              </p:nvSpPr>
              <p:spPr bwMode="auto">
                <a:xfrm>
                  <a:off x="2605" y="1953"/>
                  <a:ext cx="436" cy="436"/>
                </a:xfrm>
                <a:custGeom>
                  <a:avLst/>
                  <a:gdLst>
                    <a:gd name="T0" fmla="*/ 0 w 342"/>
                    <a:gd name="T1" fmla="*/ 271 h 326"/>
                    <a:gd name="T2" fmla="*/ 37 w 342"/>
                    <a:gd name="T3" fmla="*/ 231 h 326"/>
                    <a:gd name="T4" fmla="*/ 316 w 342"/>
                    <a:gd name="T5" fmla="*/ 400 h 326"/>
                    <a:gd name="T6" fmla="*/ 288 w 342"/>
                    <a:gd name="T7" fmla="*/ 330 h 326"/>
                    <a:gd name="T8" fmla="*/ 325 w 342"/>
                    <a:gd name="T9" fmla="*/ 336 h 326"/>
                    <a:gd name="T10" fmla="*/ 365 w 342"/>
                    <a:gd name="T11" fmla="*/ 340 h 326"/>
                    <a:gd name="T12" fmla="*/ 319 w 342"/>
                    <a:gd name="T13" fmla="*/ 284 h 326"/>
                    <a:gd name="T14" fmla="*/ 372 w 342"/>
                    <a:gd name="T15" fmla="*/ 276 h 326"/>
                    <a:gd name="T16" fmla="*/ 88 w 342"/>
                    <a:gd name="T17" fmla="*/ 58 h 326"/>
                    <a:gd name="T18" fmla="*/ 88 w 342"/>
                    <a:gd name="T19" fmla="*/ 0 h 326"/>
                    <a:gd name="T20" fmla="*/ 112 w 342"/>
                    <a:gd name="T21" fmla="*/ 20 h 326"/>
                    <a:gd name="T22" fmla="*/ 130 w 342"/>
                    <a:gd name="T23" fmla="*/ 36 h 326"/>
                    <a:gd name="T24" fmla="*/ 154 w 342"/>
                    <a:gd name="T25" fmla="*/ 56 h 326"/>
                    <a:gd name="T26" fmla="*/ 181 w 342"/>
                    <a:gd name="T27" fmla="*/ 80 h 326"/>
                    <a:gd name="T28" fmla="*/ 196 w 342"/>
                    <a:gd name="T29" fmla="*/ 94 h 326"/>
                    <a:gd name="T30" fmla="*/ 212 w 342"/>
                    <a:gd name="T31" fmla="*/ 104 h 326"/>
                    <a:gd name="T32" fmla="*/ 226 w 342"/>
                    <a:gd name="T33" fmla="*/ 118 h 326"/>
                    <a:gd name="T34" fmla="*/ 242 w 342"/>
                    <a:gd name="T35" fmla="*/ 131 h 326"/>
                    <a:gd name="T36" fmla="*/ 258 w 342"/>
                    <a:gd name="T37" fmla="*/ 144 h 326"/>
                    <a:gd name="T38" fmla="*/ 274 w 342"/>
                    <a:gd name="T39" fmla="*/ 158 h 326"/>
                    <a:gd name="T40" fmla="*/ 288 w 342"/>
                    <a:gd name="T41" fmla="*/ 171 h 326"/>
                    <a:gd name="T42" fmla="*/ 303 w 342"/>
                    <a:gd name="T43" fmla="*/ 185 h 326"/>
                    <a:gd name="T44" fmla="*/ 320 w 342"/>
                    <a:gd name="T45" fmla="*/ 198 h 326"/>
                    <a:gd name="T46" fmla="*/ 334 w 342"/>
                    <a:gd name="T47" fmla="*/ 210 h 326"/>
                    <a:gd name="T48" fmla="*/ 361 w 342"/>
                    <a:gd name="T49" fmla="*/ 235 h 326"/>
                    <a:gd name="T50" fmla="*/ 386 w 342"/>
                    <a:gd name="T51" fmla="*/ 255 h 326"/>
                    <a:gd name="T52" fmla="*/ 408 w 342"/>
                    <a:gd name="T53" fmla="*/ 273 h 326"/>
                    <a:gd name="T54" fmla="*/ 422 w 342"/>
                    <a:gd name="T55" fmla="*/ 289 h 326"/>
                    <a:gd name="T56" fmla="*/ 436 w 342"/>
                    <a:gd name="T57" fmla="*/ 300 h 326"/>
                    <a:gd name="T58" fmla="*/ 379 w 342"/>
                    <a:gd name="T59" fmla="*/ 306 h 326"/>
                    <a:gd name="T60" fmla="*/ 398 w 342"/>
                    <a:gd name="T61" fmla="*/ 365 h 326"/>
                    <a:gd name="T62" fmla="*/ 335 w 342"/>
                    <a:gd name="T63" fmla="*/ 369 h 326"/>
                    <a:gd name="T64" fmla="*/ 335 w 342"/>
                    <a:gd name="T65" fmla="*/ 436 h 326"/>
                    <a:gd name="T66" fmla="*/ 323 w 342"/>
                    <a:gd name="T67" fmla="*/ 429 h 326"/>
                    <a:gd name="T68" fmla="*/ 289 w 342"/>
                    <a:gd name="T69" fmla="*/ 413 h 326"/>
                    <a:gd name="T70" fmla="*/ 268 w 342"/>
                    <a:gd name="T71" fmla="*/ 403 h 326"/>
                    <a:gd name="T72" fmla="*/ 242 w 342"/>
                    <a:gd name="T73" fmla="*/ 389 h 326"/>
                    <a:gd name="T74" fmla="*/ 215 w 342"/>
                    <a:gd name="T75" fmla="*/ 376 h 326"/>
                    <a:gd name="T76" fmla="*/ 185 w 342"/>
                    <a:gd name="T77" fmla="*/ 362 h 326"/>
                    <a:gd name="T78" fmla="*/ 156 w 342"/>
                    <a:gd name="T79" fmla="*/ 346 h 326"/>
                    <a:gd name="T80" fmla="*/ 126 w 342"/>
                    <a:gd name="T81" fmla="*/ 332 h 326"/>
                    <a:gd name="T82" fmla="*/ 99 w 342"/>
                    <a:gd name="T83" fmla="*/ 318 h 326"/>
                    <a:gd name="T84" fmla="*/ 71 w 342"/>
                    <a:gd name="T85" fmla="*/ 305 h 326"/>
                    <a:gd name="T86" fmla="*/ 27 w 342"/>
                    <a:gd name="T87" fmla="*/ 285 h 326"/>
                    <a:gd name="T88" fmla="*/ 0 w 342"/>
                    <a:gd name="T89" fmla="*/ 271 h 326"/>
                    <a:gd name="T90" fmla="*/ 0 w 342"/>
                    <a:gd name="T91" fmla="*/ 271 h 32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0" t="0" r="r" b="b"/>
                  <a:pathLst>
                    <a:path w="342" h="326">
                      <a:moveTo>
                        <a:pt x="0" y="203"/>
                      </a:moveTo>
                      <a:lnTo>
                        <a:pt x="29" y="173"/>
                      </a:lnTo>
                      <a:lnTo>
                        <a:pt x="248" y="299"/>
                      </a:lnTo>
                      <a:lnTo>
                        <a:pt x="226" y="247"/>
                      </a:lnTo>
                      <a:lnTo>
                        <a:pt x="255" y="251"/>
                      </a:lnTo>
                      <a:lnTo>
                        <a:pt x="286" y="254"/>
                      </a:lnTo>
                      <a:lnTo>
                        <a:pt x="250" y="212"/>
                      </a:lnTo>
                      <a:lnTo>
                        <a:pt x="292" y="206"/>
                      </a:lnTo>
                      <a:lnTo>
                        <a:pt x="69" y="43"/>
                      </a:lnTo>
                      <a:lnTo>
                        <a:pt x="69" y="0"/>
                      </a:lnTo>
                      <a:lnTo>
                        <a:pt x="88" y="15"/>
                      </a:lnTo>
                      <a:lnTo>
                        <a:pt x="102" y="27"/>
                      </a:lnTo>
                      <a:lnTo>
                        <a:pt x="121" y="42"/>
                      </a:lnTo>
                      <a:lnTo>
                        <a:pt x="142" y="60"/>
                      </a:lnTo>
                      <a:lnTo>
                        <a:pt x="154" y="70"/>
                      </a:lnTo>
                      <a:lnTo>
                        <a:pt x="166" y="78"/>
                      </a:lnTo>
                      <a:lnTo>
                        <a:pt x="177" y="88"/>
                      </a:lnTo>
                      <a:lnTo>
                        <a:pt x="190" y="98"/>
                      </a:lnTo>
                      <a:lnTo>
                        <a:pt x="202" y="108"/>
                      </a:lnTo>
                      <a:lnTo>
                        <a:pt x="215" y="118"/>
                      </a:lnTo>
                      <a:lnTo>
                        <a:pt x="226" y="128"/>
                      </a:lnTo>
                      <a:lnTo>
                        <a:pt x="238" y="138"/>
                      </a:lnTo>
                      <a:lnTo>
                        <a:pt x="251" y="148"/>
                      </a:lnTo>
                      <a:lnTo>
                        <a:pt x="262" y="157"/>
                      </a:lnTo>
                      <a:lnTo>
                        <a:pt x="283" y="176"/>
                      </a:lnTo>
                      <a:lnTo>
                        <a:pt x="303" y="191"/>
                      </a:lnTo>
                      <a:lnTo>
                        <a:pt x="320" y="204"/>
                      </a:lnTo>
                      <a:lnTo>
                        <a:pt x="331" y="216"/>
                      </a:lnTo>
                      <a:lnTo>
                        <a:pt x="342" y="224"/>
                      </a:lnTo>
                      <a:lnTo>
                        <a:pt x="297" y="229"/>
                      </a:lnTo>
                      <a:lnTo>
                        <a:pt x="312" y="273"/>
                      </a:lnTo>
                      <a:lnTo>
                        <a:pt x="263" y="276"/>
                      </a:lnTo>
                      <a:lnTo>
                        <a:pt x="263" y="326"/>
                      </a:lnTo>
                      <a:lnTo>
                        <a:pt x="253" y="321"/>
                      </a:lnTo>
                      <a:lnTo>
                        <a:pt x="227" y="309"/>
                      </a:lnTo>
                      <a:lnTo>
                        <a:pt x="210" y="301"/>
                      </a:lnTo>
                      <a:lnTo>
                        <a:pt x="190" y="291"/>
                      </a:lnTo>
                      <a:lnTo>
                        <a:pt x="169" y="281"/>
                      </a:lnTo>
                      <a:lnTo>
                        <a:pt x="145" y="271"/>
                      </a:lnTo>
                      <a:lnTo>
                        <a:pt x="122" y="259"/>
                      </a:lnTo>
                      <a:lnTo>
                        <a:pt x="99" y="248"/>
                      </a:lnTo>
                      <a:lnTo>
                        <a:pt x="78" y="238"/>
                      </a:lnTo>
                      <a:lnTo>
                        <a:pt x="56" y="228"/>
                      </a:lnTo>
                      <a:lnTo>
                        <a:pt x="21" y="213"/>
                      </a:lnTo>
                      <a:lnTo>
                        <a:pt x="0" y="20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28" name="Freeform 154"/>
                <p:cNvSpPr>
                  <a:spLocks/>
                </p:cNvSpPr>
                <p:nvPr/>
              </p:nvSpPr>
              <p:spPr bwMode="auto">
                <a:xfrm>
                  <a:off x="2301" y="1545"/>
                  <a:ext cx="418" cy="792"/>
                </a:xfrm>
                <a:custGeom>
                  <a:avLst/>
                  <a:gdLst>
                    <a:gd name="T0" fmla="*/ 76 w 328"/>
                    <a:gd name="T1" fmla="*/ 775 h 592"/>
                    <a:gd name="T2" fmla="*/ 169 w 328"/>
                    <a:gd name="T3" fmla="*/ 740 h 592"/>
                    <a:gd name="T4" fmla="*/ 249 w 328"/>
                    <a:gd name="T5" fmla="*/ 698 h 592"/>
                    <a:gd name="T6" fmla="*/ 283 w 328"/>
                    <a:gd name="T7" fmla="*/ 670 h 592"/>
                    <a:gd name="T8" fmla="*/ 314 w 328"/>
                    <a:gd name="T9" fmla="*/ 638 h 592"/>
                    <a:gd name="T10" fmla="*/ 339 w 328"/>
                    <a:gd name="T11" fmla="*/ 602 h 592"/>
                    <a:gd name="T12" fmla="*/ 377 w 328"/>
                    <a:gd name="T13" fmla="*/ 472 h 592"/>
                    <a:gd name="T14" fmla="*/ 366 w 328"/>
                    <a:gd name="T15" fmla="*/ 376 h 592"/>
                    <a:gd name="T16" fmla="*/ 348 w 328"/>
                    <a:gd name="T17" fmla="*/ 324 h 592"/>
                    <a:gd name="T18" fmla="*/ 328 w 328"/>
                    <a:gd name="T19" fmla="*/ 286 h 592"/>
                    <a:gd name="T20" fmla="*/ 311 w 328"/>
                    <a:gd name="T21" fmla="*/ 261 h 592"/>
                    <a:gd name="T22" fmla="*/ 292 w 328"/>
                    <a:gd name="T23" fmla="*/ 234 h 592"/>
                    <a:gd name="T24" fmla="*/ 270 w 328"/>
                    <a:gd name="T25" fmla="*/ 209 h 592"/>
                    <a:gd name="T26" fmla="*/ 246 w 328"/>
                    <a:gd name="T27" fmla="*/ 182 h 592"/>
                    <a:gd name="T28" fmla="*/ 210 w 328"/>
                    <a:gd name="T29" fmla="*/ 154 h 592"/>
                    <a:gd name="T30" fmla="*/ 162 w 328"/>
                    <a:gd name="T31" fmla="*/ 119 h 592"/>
                    <a:gd name="T32" fmla="*/ 108 w 328"/>
                    <a:gd name="T33" fmla="*/ 87 h 592"/>
                    <a:gd name="T34" fmla="*/ 52 w 328"/>
                    <a:gd name="T35" fmla="*/ 58 h 592"/>
                    <a:gd name="T36" fmla="*/ 14 w 328"/>
                    <a:gd name="T37" fmla="*/ 24 h 592"/>
                    <a:gd name="T38" fmla="*/ 0 w 328"/>
                    <a:gd name="T39" fmla="*/ 0 h 592"/>
                    <a:gd name="T40" fmla="*/ 98 w 328"/>
                    <a:gd name="T41" fmla="*/ 33 h 592"/>
                    <a:gd name="T42" fmla="*/ 185 w 328"/>
                    <a:gd name="T43" fmla="*/ 78 h 592"/>
                    <a:gd name="T44" fmla="*/ 238 w 328"/>
                    <a:gd name="T45" fmla="*/ 115 h 592"/>
                    <a:gd name="T46" fmla="*/ 271 w 328"/>
                    <a:gd name="T47" fmla="*/ 142 h 592"/>
                    <a:gd name="T48" fmla="*/ 301 w 328"/>
                    <a:gd name="T49" fmla="*/ 173 h 592"/>
                    <a:gd name="T50" fmla="*/ 326 w 328"/>
                    <a:gd name="T51" fmla="*/ 202 h 592"/>
                    <a:gd name="T52" fmla="*/ 348 w 328"/>
                    <a:gd name="T53" fmla="*/ 234 h 592"/>
                    <a:gd name="T54" fmla="*/ 377 w 328"/>
                    <a:gd name="T55" fmla="*/ 282 h 592"/>
                    <a:gd name="T56" fmla="*/ 410 w 328"/>
                    <a:gd name="T57" fmla="*/ 384 h 592"/>
                    <a:gd name="T58" fmla="*/ 413 w 328"/>
                    <a:gd name="T59" fmla="*/ 516 h 592"/>
                    <a:gd name="T60" fmla="*/ 398 w 328"/>
                    <a:gd name="T61" fmla="*/ 579 h 592"/>
                    <a:gd name="T62" fmla="*/ 377 w 328"/>
                    <a:gd name="T63" fmla="*/ 623 h 592"/>
                    <a:gd name="T64" fmla="*/ 361 w 328"/>
                    <a:gd name="T65" fmla="*/ 652 h 592"/>
                    <a:gd name="T66" fmla="*/ 340 w 328"/>
                    <a:gd name="T67" fmla="*/ 677 h 592"/>
                    <a:gd name="T68" fmla="*/ 317 w 328"/>
                    <a:gd name="T69" fmla="*/ 700 h 592"/>
                    <a:gd name="T70" fmla="*/ 280 w 328"/>
                    <a:gd name="T71" fmla="*/ 730 h 592"/>
                    <a:gd name="T72" fmla="*/ 218 w 328"/>
                    <a:gd name="T73" fmla="*/ 764 h 592"/>
                    <a:gd name="T74" fmla="*/ 147 w 328"/>
                    <a:gd name="T75" fmla="*/ 784 h 592"/>
                    <a:gd name="T76" fmla="*/ 64 w 328"/>
                    <a:gd name="T77" fmla="*/ 792 h 592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0" t="0" r="r" b="b"/>
                  <a:pathLst>
                    <a:path w="328" h="592">
                      <a:moveTo>
                        <a:pt x="50" y="592"/>
                      </a:moveTo>
                      <a:lnTo>
                        <a:pt x="60" y="579"/>
                      </a:lnTo>
                      <a:lnTo>
                        <a:pt x="65" y="567"/>
                      </a:lnTo>
                      <a:lnTo>
                        <a:pt x="133" y="553"/>
                      </a:lnTo>
                      <a:lnTo>
                        <a:pt x="166" y="539"/>
                      </a:lnTo>
                      <a:lnTo>
                        <a:pt x="195" y="522"/>
                      </a:lnTo>
                      <a:lnTo>
                        <a:pt x="208" y="512"/>
                      </a:lnTo>
                      <a:lnTo>
                        <a:pt x="222" y="501"/>
                      </a:lnTo>
                      <a:lnTo>
                        <a:pt x="234" y="489"/>
                      </a:lnTo>
                      <a:lnTo>
                        <a:pt x="246" y="477"/>
                      </a:lnTo>
                      <a:lnTo>
                        <a:pt x="256" y="463"/>
                      </a:lnTo>
                      <a:lnTo>
                        <a:pt x="266" y="450"/>
                      </a:lnTo>
                      <a:lnTo>
                        <a:pt x="281" y="420"/>
                      </a:lnTo>
                      <a:lnTo>
                        <a:pt x="296" y="353"/>
                      </a:lnTo>
                      <a:lnTo>
                        <a:pt x="294" y="317"/>
                      </a:lnTo>
                      <a:lnTo>
                        <a:pt x="287" y="281"/>
                      </a:lnTo>
                      <a:lnTo>
                        <a:pt x="281" y="262"/>
                      </a:lnTo>
                      <a:lnTo>
                        <a:pt x="273" y="242"/>
                      </a:lnTo>
                      <a:lnTo>
                        <a:pt x="263" y="224"/>
                      </a:lnTo>
                      <a:lnTo>
                        <a:pt x="257" y="214"/>
                      </a:lnTo>
                      <a:lnTo>
                        <a:pt x="251" y="204"/>
                      </a:lnTo>
                      <a:lnTo>
                        <a:pt x="244" y="195"/>
                      </a:lnTo>
                      <a:lnTo>
                        <a:pt x="237" y="185"/>
                      </a:lnTo>
                      <a:lnTo>
                        <a:pt x="229" y="175"/>
                      </a:lnTo>
                      <a:lnTo>
                        <a:pt x="221" y="166"/>
                      </a:lnTo>
                      <a:lnTo>
                        <a:pt x="212" y="156"/>
                      </a:lnTo>
                      <a:lnTo>
                        <a:pt x="202" y="146"/>
                      </a:lnTo>
                      <a:lnTo>
                        <a:pt x="193" y="136"/>
                      </a:lnTo>
                      <a:lnTo>
                        <a:pt x="182" y="127"/>
                      </a:lnTo>
                      <a:lnTo>
                        <a:pt x="165" y="115"/>
                      </a:lnTo>
                      <a:lnTo>
                        <a:pt x="146" y="101"/>
                      </a:lnTo>
                      <a:lnTo>
                        <a:pt x="127" y="89"/>
                      </a:lnTo>
                      <a:lnTo>
                        <a:pt x="106" y="78"/>
                      </a:lnTo>
                      <a:lnTo>
                        <a:pt x="85" y="65"/>
                      </a:lnTo>
                      <a:lnTo>
                        <a:pt x="64" y="54"/>
                      </a:lnTo>
                      <a:lnTo>
                        <a:pt x="41" y="43"/>
                      </a:lnTo>
                      <a:lnTo>
                        <a:pt x="19" y="33"/>
                      </a:lnTo>
                      <a:lnTo>
                        <a:pt x="11" y="18"/>
                      </a:lnTo>
                      <a:lnTo>
                        <a:pt x="5" y="6"/>
                      </a:lnTo>
                      <a:lnTo>
                        <a:pt x="0" y="0"/>
                      </a:lnTo>
                      <a:lnTo>
                        <a:pt x="40" y="11"/>
                      </a:lnTo>
                      <a:lnTo>
                        <a:pt x="77" y="25"/>
                      </a:lnTo>
                      <a:lnTo>
                        <a:pt x="112" y="40"/>
                      </a:lnTo>
                      <a:lnTo>
                        <a:pt x="145" y="58"/>
                      </a:lnTo>
                      <a:lnTo>
                        <a:pt x="173" y="76"/>
                      </a:lnTo>
                      <a:lnTo>
                        <a:pt x="187" y="86"/>
                      </a:lnTo>
                      <a:lnTo>
                        <a:pt x="201" y="96"/>
                      </a:lnTo>
                      <a:lnTo>
                        <a:pt x="213" y="106"/>
                      </a:lnTo>
                      <a:lnTo>
                        <a:pt x="224" y="117"/>
                      </a:lnTo>
                      <a:lnTo>
                        <a:pt x="236" y="129"/>
                      </a:lnTo>
                      <a:lnTo>
                        <a:pt x="246" y="140"/>
                      </a:lnTo>
                      <a:lnTo>
                        <a:pt x="256" y="151"/>
                      </a:lnTo>
                      <a:lnTo>
                        <a:pt x="264" y="162"/>
                      </a:lnTo>
                      <a:lnTo>
                        <a:pt x="273" y="175"/>
                      </a:lnTo>
                      <a:lnTo>
                        <a:pt x="282" y="186"/>
                      </a:lnTo>
                      <a:lnTo>
                        <a:pt x="296" y="211"/>
                      </a:lnTo>
                      <a:lnTo>
                        <a:pt x="307" y="236"/>
                      </a:lnTo>
                      <a:lnTo>
                        <a:pt x="322" y="287"/>
                      </a:lnTo>
                      <a:lnTo>
                        <a:pt x="328" y="337"/>
                      </a:lnTo>
                      <a:lnTo>
                        <a:pt x="324" y="386"/>
                      </a:lnTo>
                      <a:lnTo>
                        <a:pt x="319" y="411"/>
                      </a:lnTo>
                      <a:lnTo>
                        <a:pt x="312" y="433"/>
                      </a:lnTo>
                      <a:lnTo>
                        <a:pt x="302" y="456"/>
                      </a:lnTo>
                      <a:lnTo>
                        <a:pt x="296" y="466"/>
                      </a:lnTo>
                      <a:lnTo>
                        <a:pt x="289" y="476"/>
                      </a:lnTo>
                      <a:lnTo>
                        <a:pt x="283" y="487"/>
                      </a:lnTo>
                      <a:lnTo>
                        <a:pt x="276" y="496"/>
                      </a:lnTo>
                      <a:lnTo>
                        <a:pt x="267" y="506"/>
                      </a:lnTo>
                      <a:lnTo>
                        <a:pt x="258" y="514"/>
                      </a:lnTo>
                      <a:lnTo>
                        <a:pt x="249" y="523"/>
                      </a:lnTo>
                      <a:lnTo>
                        <a:pt x="239" y="531"/>
                      </a:lnTo>
                      <a:lnTo>
                        <a:pt x="220" y="546"/>
                      </a:lnTo>
                      <a:lnTo>
                        <a:pt x="196" y="559"/>
                      </a:lnTo>
                      <a:lnTo>
                        <a:pt x="171" y="571"/>
                      </a:lnTo>
                      <a:lnTo>
                        <a:pt x="143" y="579"/>
                      </a:lnTo>
                      <a:lnTo>
                        <a:pt x="115" y="586"/>
                      </a:lnTo>
                      <a:lnTo>
                        <a:pt x="50" y="59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29" name="Freeform 155"/>
                <p:cNvSpPr>
                  <a:spLocks/>
                </p:cNvSpPr>
                <p:nvPr/>
              </p:nvSpPr>
              <p:spPr bwMode="auto">
                <a:xfrm>
                  <a:off x="1853" y="1538"/>
                  <a:ext cx="539" cy="799"/>
                </a:xfrm>
                <a:custGeom>
                  <a:avLst/>
                  <a:gdLst>
                    <a:gd name="T0" fmla="*/ 401 w 423"/>
                    <a:gd name="T1" fmla="*/ 747 h 597"/>
                    <a:gd name="T2" fmla="*/ 299 w 423"/>
                    <a:gd name="T3" fmla="*/ 700 h 597"/>
                    <a:gd name="T4" fmla="*/ 292 w 423"/>
                    <a:gd name="T5" fmla="*/ 661 h 597"/>
                    <a:gd name="T6" fmla="*/ 326 w 423"/>
                    <a:gd name="T7" fmla="*/ 629 h 597"/>
                    <a:gd name="T8" fmla="*/ 357 w 423"/>
                    <a:gd name="T9" fmla="*/ 585 h 597"/>
                    <a:gd name="T10" fmla="*/ 358 w 423"/>
                    <a:gd name="T11" fmla="*/ 537 h 597"/>
                    <a:gd name="T12" fmla="*/ 334 w 423"/>
                    <a:gd name="T13" fmla="*/ 566 h 597"/>
                    <a:gd name="T14" fmla="*/ 303 w 423"/>
                    <a:gd name="T15" fmla="*/ 592 h 597"/>
                    <a:gd name="T16" fmla="*/ 231 w 423"/>
                    <a:gd name="T17" fmla="*/ 629 h 597"/>
                    <a:gd name="T18" fmla="*/ 222 w 423"/>
                    <a:gd name="T19" fmla="*/ 550 h 597"/>
                    <a:gd name="T20" fmla="*/ 223 w 423"/>
                    <a:gd name="T21" fmla="*/ 426 h 597"/>
                    <a:gd name="T22" fmla="*/ 205 w 423"/>
                    <a:gd name="T23" fmla="*/ 373 h 597"/>
                    <a:gd name="T24" fmla="*/ 178 w 423"/>
                    <a:gd name="T25" fmla="*/ 344 h 597"/>
                    <a:gd name="T26" fmla="*/ 102 w 423"/>
                    <a:gd name="T27" fmla="*/ 320 h 597"/>
                    <a:gd name="T28" fmla="*/ 37 w 423"/>
                    <a:gd name="T29" fmla="*/ 244 h 597"/>
                    <a:gd name="T30" fmla="*/ 43 w 423"/>
                    <a:gd name="T31" fmla="*/ 189 h 597"/>
                    <a:gd name="T32" fmla="*/ 64 w 423"/>
                    <a:gd name="T33" fmla="*/ 157 h 597"/>
                    <a:gd name="T34" fmla="*/ 93 w 423"/>
                    <a:gd name="T35" fmla="*/ 128 h 597"/>
                    <a:gd name="T36" fmla="*/ 126 w 423"/>
                    <a:gd name="T37" fmla="*/ 106 h 597"/>
                    <a:gd name="T38" fmla="*/ 181 w 423"/>
                    <a:gd name="T39" fmla="*/ 78 h 597"/>
                    <a:gd name="T40" fmla="*/ 264 w 423"/>
                    <a:gd name="T41" fmla="*/ 102 h 597"/>
                    <a:gd name="T42" fmla="*/ 247 w 423"/>
                    <a:gd name="T43" fmla="*/ 163 h 597"/>
                    <a:gd name="T44" fmla="*/ 283 w 423"/>
                    <a:gd name="T45" fmla="*/ 169 h 597"/>
                    <a:gd name="T46" fmla="*/ 293 w 423"/>
                    <a:gd name="T47" fmla="*/ 127 h 597"/>
                    <a:gd name="T48" fmla="*/ 331 w 423"/>
                    <a:gd name="T49" fmla="*/ 99 h 597"/>
                    <a:gd name="T50" fmla="*/ 399 w 423"/>
                    <a:gd name="T51" fmla="*/ 108 h 597"/>
                    <a:gd name="T52" fmla="*/ 441 w 423"/>
                    <a:gd name="T53" fmla="*/ 123 h 597"/>
                    <a:gd name="T54" fmla="*/ 412 w 423"/>
                    <a:gd name="T55" fmla="*/ 84 h 597"/>
                    <a:gd name="T56" fmla="*/ 370 w 423"/>
                    <a:gd name="T57" fmla="*/ 67 h 597"/>
                    <a:gd name="T58" fmla="*/ 287 w 423"/>
                    <a:gd name="T59" fmla="*/ 86 h 597"/>
                    <a:gd name="T60" fmla="*/ 326 w 423"/>
                    <a:gd name="T61" fmla="*/ 39 h 597"/>
                    <a:gd name="T62" fmla="*/ 485 w 423"/>
                    <a:gd name="T63" fmla="*/ 58 h 597"/>
                    <a:gd name="T64" fmla="*/ 468 w 423"/>
                    <a:gd name="T65" fmla="*/ 17 h 597"/>
                    <a:gd name="T66" fmla="*/ 338 w 423"/>
                    <a:gd name="T67" fmla="*/ 0 h 597"/>
                    <a:gd name="T68" fmla="*/ 199 w 423"/>
                    <a:gd name="T69" fmla="*/ 33 h 597"/>
                    <a:gd name="T70" fmla="*/ 121 w 423"/>
                    <a:gd name="T71" fmla="*/ 72 h 597"/>
                    <a:gd name="T72" fmla="*/ 75 w 423"/>
                    <a:gd name="T73" fmla="*/ 104 h 597"/>
                    <a:gd name="T74" fmla="*/ 37 w 423"/>
                    <a:gd name="T75" fmla="*/ 139 h 597"/>
                    <a:gd name="T76" fmla="*/ 5 w 423"/>
                    <a:gd name="T77" fmla="*/ 197 h 597"/>
                    <a:gd name="T78" fmla="*/ 6 w 423"/>
                    <a:gd name="T79" fmla="*/ 266 h 597"/>
                    <a:gd name="T80" fmla="*/ 29 w 423"/>
                    <a:gd name="T81" fmla="*/ 306 h 597"/>
                    <a:gd name="T82" fmla="*/ 65 w 423"/>
                    <a:gd name="T83" fmla="*/ 336 h 597"/>
                    <a:gd name="T84" fmla="*/ 122 w 423"/>
                    <a:gd name="T85" fmla="*/ 367 h 597"/>
                    <a:gd name="T86" fmla="*/ 177 w 423"/>
                    <a:gd name="T87" fmla="*/ 406 h 597"/>
                    <a:gd name="T88" fmla="*/ 177 w 423"/>
                    <a:gd name="T89" fmla="*/ 546 h 597"/>
                    <a:gd name="T90" fmla="*/ 191 w 423"/>
                    <a:gd name="T91" fmla="*/ 633 h 597"/>
                    <a:gd name="T92" fmla="*/ 213 w 423"/>
                    <a:gd name="T93" fmla="*/ 677 h 597"/>
                    <a:gd name="T94" fmla="*/ 237 w 423"/>
                    <a:gd name="T95" fmla="*/ 707 h 597"/>
                    <a:gd name="T96" fmla="*/ 268 w 423"/>
                    <a:gd name="T97" fmla="*/ 735 h 597"/>
                    <a:gd name="T98" fmla="*/ 307 w 423"/>
                    <a:gd name="T99" fmla="*/ 762 h 597"/>
                    <a:gd name="T100" fmla="*/ 378 w 423"/>
                    <a:gd name="T101" fmla="*/ 786 h 597"/>
                    <a:gd name="T102" fmla="*/ 524 w 423"/>
                    <a:gd name="T103" fmla="*/ 799 h 597"/>
                    <a:gd name="T104" fmla="*/ 539 w 423"/>
                    <a:gd name="T105" fmla="*/ 766 h 597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0" t="0" r="r" b="b"/>
                  <a:pathLst>
                    <a:path w="423" h="597">
                      <a:moveTo>
                        <a:pt x="423" y="572"/>
                      </a:moveTo>
                      <a:lnTo>
                        <a:pt x="315" y="558"/>
                      </a:lnTo>
                      <a:lnTo>
                        <a:pt x="260" y="538"/>
                      </a:lnTo>
                      <a:lnTo>
                        <a:pt x="235" y="523"/>
                      </a:lnTo>
                      <a:lnTo>
                        <a:pt x="212" y="506"/>
                      </a:lnTo>
                      <a:lnTo>
                        <a:pt x="229" y="494"/>
                      </a:lnTo>
                      <a:lnTo>
                        <a:pt x="242" y="483"/>
                      </a:lnTo>
                      <a:lnTo>
                        <a:pt x="256" y="470"/>
                      </a:lnTo>
                      <a:lnTo>
                        <a:pt x="270" y="453"/>
                      </a:lnTo>
                      <a:lnTo>
                        <a:pt x="280" y="437"/>
                      </a:lnTo>
                      <a:lnTo>
                        <a:pt x="285" y="418"/>
                      </a:lnTo>
                      <a:lnTo>
                        <a:pt x="281" y="401"/>
                      </a:lnTo>
                      <a:lnTo>
                        <a:pt x="272" y="412"/>
                      </a:lnTo>
                      <a:lnTo>
                        <a:pt x="262" y="423"/>
                      </a:lnTo>
                      <a:lnTo>
                        <a:pt x="251" y="433"/>
                      </a:lnTo>
                      <a:lnTo>
                        <a:pt x="238" y="442"/>
                      </a:lnTo>
                      <a:lnTo>
                        <a:pt x="211" y="458"/>
                      </a:lnTo>
                      <a:lnTo>
                        <a:pt x="181" y="470"/>
                      </a:lnTo>
                      <a:lnTo>
                        <a:pt x="175" y="442"/>
                      </a:lnTo>
                      <a:lnTo>
                        <a:pt x="174" y="411"/>
                      </a:lnTo>
                      <a:lnTo>
                        <a:pt x="177" y="348"/>
                      </a:lnTo>
                      <a:lnTo>
                        <a:pt x="175" y="318"/>
                      </a:lnTo>
                      <a:lnTo>
                        <a:pt x="169" y="291"/>
                      </a:lnTo>
                      <a:lnTo>
                        <a:pt x="161" y="279"/>
                      </a:lnTo>
                      <a:lnTo>
                        <a:pt x="152" y="267"/>
                      </a:lnTo>
                      <a:lnTo>
                        <a:pt x="140" y="257"/>
                      </a:lnTo>
                      <a:lnTo>
                        <a:pt x="125" y="249"/>
                      </a:lnTo>
                      <a:lnTo>
                        <a:pt x="80" y="239"/>
                      </a:lnTo>
                      <a:lnTo>
                        <a:pt x="40" y="212"/>
                      </a:lnTo>
                      <a:lnTo>
                        <a:pt x="29" y="182"/>
                      </a:lnTo>
                      <a:lnTo>
                        <a:pt x="30" y="154"/>
                      </a:lnTo>
                      <a:lnTo>
                        <a:pt x="34" y="141"/>
                      </a:lnTo>
                      <a:lnTo>
                        <a:pt x="41" y="129"/>
                      </a:lnTo>
                      <a:lnTo>
                        <a:pt x="50" y="117"/>
                      </a:lnTo>
                      <a:lnTo>
                        <a:pt x="60" y="106"/>
                      </a:lnTo>
                      <a:lnTo>
                        <a:pt x="73" y="96"/>
                      </a:lnTo>
                      <a:lnTo>
                        <a:pt x="85" y="88"/>
                      </a:lnTo>
                      <a:lnTo>
                        <a:pt x="99" y="79"/>
                      </a:lnTo>
                      <a:lnTo>
                        <a:pt x="114" y="71"/>
                      </a:lnTo>
                      <a:lnTo>
                        <a:pt x="142" y="58"/>
                      </a:lnTo>
                      <a:lnTo>
                        <a:pt x="171" y="46"/>
                      </a:lnTo>
                      <a:lnTo>
                        <a:pt x="207" y="76"/>
                      </a:lnTo>
                      <a:lnTo>
                        <a:pt x="194" y="106"/>
                      </a:lnTo>
                      <a:lnTo>
                        <a:pt x="194" y="122"/>
                      </a:lnTo>
                      <a:lnTo>
                        <a:pt x="199" y="137"/>
                      </a:lnTo>
                      <a:lnTo>
                        <a:pt x="222" y="126"/>
                      </a:lnTo>
                      <a:lnTo>
                        <a:pt x="222" y="110"/>
                      </a:lnTo>
                      <a:lnTo>
                        <a:pt x="230" y="95"/>
                      </a:lnTo>
                      <a:lnTo>
                        <a:pt x="243" y="83"/>
                      </a:lnTo>
                      <a:lnTo>
                        <a:pt x="260" y="74"/>
                      </a:lnTo>
                      <a:lnTo>
                        <a:pt x="297" y="73"/>
                      </a:lnTo>
                      <a:lnTo>
                        <a:pt x="313" y="81"/>
                      </a:lnTo>
                      <a:lnTo>
                        <a:pt x="325" y="96"/>
                      </a:lnTo>
                      <a:lnTo>
                        <a:pt x="346" y="92"/>
                      </a:lnTo>
                      <a:lnTo>
                        <a:pt x="337" y="75"/>
                      </a:lnTo>
                      <a:lnTo>
                        <a:pt x="323" y="63"/>
                      </a:lnTo>
                      <a:lnTo>
                        <a:pt x="307" y="54"/>
                      </a:lnTo>
                      <a:lnTo>
                        <a:pt x="290" y="50"/>
                      </a:lnTo>
                      <a:lnTo>
                        <a:pt x="253" y="51"/>
                      </a:lnTo>
                      <a:lnTo>
                        <a:pt x="225" y="64"/>
                      </a:lnTo>
                      <a:lnTo>
                        <a:pt x="204" y="38"/>
                      </a:lnTo>
                      <a:lnTo>
                        <a:pt x="256" y="29"/>
                      </a:lnTo>
                      <a:lnTo>
                        <a:pt x="302" y="26"/>
                      </a:lnTo>
                      <a:lnTo>
                        <a:pt x="381" y="43"/>
                      </a:lnTo>
                      <a:lnTo>
                        <a:pt x="371" y="25"/>
                      </a:lnTo>
                      <a:lnTo>
                        <a:pt x="367" y="13"/>
                      </a:lnTo>
                      <a:lnTo>
                        <a:pt x="363" y="8"/>
                      </a:lnTo>
                      <a:lnTo>
                        <a:pt x="265" y="0"/>
                      </a:lnTo>
                      <a:lnTo>
                        <a:pt x="197" y="11"/>
                      </a:lnTo>
                      <a:lnTo>
                        <a:pt x="156" y="25"/>
                      </a:lnTo>
                      <a:lnTo>
                        <a:pt x="115" y="43"/>
                      </a:lnTo>
                      <a:lnTo>
                        <a:pt x="95" y="54"/>
                      </a:lnTo>
                      <a:lnTo>
                        <a:pt x="76" y="65"/>
                      </a:lnTo>
                      <a:lnTo>
                        <a:pt x="59" y="78"/>
                      </a:lnTo>
                      <a:lnTo>
                        <a:pt x="43" y="90"/>
                      </a:lnTo>
                      <a:lnTo>
                        <a:pt x="29" y="104"/>
                      </a:lnTo>
                      <a:lnTo>
                        <a:pt x="18" y="117"/>
                      </a:lnTo>
                      <a:lnTo>
                        <a:pt x="4" y="147"/>
                      </a:lnTo>
                      <a:lnTo>
                        <a:pt x="0" y="174"/>
                      </a:lnTo>
                      <a:lnTo>
                        <a:pt x="5" y="199"/>
                      </a:lnTo>
                      <a:lnTo>
                        <a:pt x="15" y="219"/>
                      </a:lnTo>
                      <a:lnTo>
                        <a:pt x="23" y="229"/>
                      </a:lnTo>
                      <a:lnTo>
                        <a:pt x="31" y="237"/>
                      </a:lnTo>
                      <a:lnTo>
                        <a:pt x="51" y="251"/>
                      </a:lnTo>
                      <a:lnTo>
                        <a:pt x="73" y="264"/>
                      </a:lnTo>
                      <a:lnTo>
                        <a:pt x="96" y="274"/>
                      </a:lnTo>
                      <a:lnTo>
                        <a:pt x="120" y="281"/>
                      </a:lnTo>
                      <a:lnTo>
                        <a:pt x="139" y="303"/>
                      </a:lnTo>
                      <a:lnTo>
                        <a:pt x="144" y="333"/>
                      </a:lnTo>
                      <a:lnTo>
                        <a:pt x="139" y="408"/>
                      </a:lnTo>
                      <a:lnTo>
                        <a:pt x="142" y="452"/>
                      </a:lnTo>
                      <a:lnTo>
                        <a:pt x="150" y="473"/>
                      </a:lnTo>
                      <a:lnTo>
                        <a:pt x="160" y="494"/>
                      </a:lnTo>
                      <a:lnTo>
                        <a:pt x="167" y="506"/>
                      </a:lnTo>
                      <a:lnTo>
                        <a:pt x="176" y="517"/>
                      </a:lnTo>
                      <a:lnTo>
                        <a:pt x="186" y="528"/>
                      </a:lnTo>
                      <a:lnTo>
                        <a:pt x="197" y="538"/>
                      </a:lnTo>
                      <a:lnTo>
                        <a:pt x="210" y="549"/>
                      </a:lnTo>
                      <a:lnTo>
                        <a:pt x="225" y="559"/>
                      </a:lnTo>
                      <a:lnTo>
                        <a:pt x="241" y="569"/>
                      </a:lnTo>
                      <a:lnTo>
                        <a:pt x="260" y="579"/>
                      </a:lnTo>
                      <a:lnTo>
                        <a:pt x="297" y="587"/>
                      </a:lnTo>
                      <a:lnTo>
                        <a:pt x="340" y="592"/>
                      </a:lnTo>
                      <a:lnTo>
                        <a:pt x="411" y="597"/>
                      </a:lnTo>
                      <a:lnTo>
                        <a:pt x="417" y="584"/>
                      </a:lnTo>
                      <a:lnTo>
                        <a:pt x="423" y="57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30" name="Freeform 156"/>
                <p:cNvSpPr>
                  <a:spLocks/>
                </p:cNvSpPr>
                <p:nvPr/>
              </p:nvSpPr>
              <p:spPr bwMode="auto">
                <a:xfrm>
                  <a:off x="1632" y="1937"/>
                  <a:ext cx="453" cy="371"/>
                </a:xfrm>
                <a:custGeom>
                  <a:avLst/>
                  <a:gdLst>
                    <a:gd name="T0" fmla="*/ 89 w 355"/>
                    <a:gd name="T1" fmla="*/ 292 h 278"/>
                    <a:gd name="T2" fmla="*/ 57 w 355"/>
                    <a:gd name="T3" fmla="*/ 280 h 278"/>
                    <a:gd name="T4" fmla="*/ 27 w 355"/>
                    <a:gd name="T5" fmla="*/ 274 h 278"/>
                    <a:gd name="T6" fmla="*/ 57 w 355"/>
                    <a:gd name="T7" fmla="*/ 218 h 278"/>
                    <a:gd name="T8" fmla="*/ 43 w 355"/>
                    <a:gd name="T9" fmla="*/ 207 h 278"/>
                    <a:gd name="T10" fmla="*/ 22 w 355"/>
                    <a:gd name="T11" fmla="*/ 196 h 278"/>
                    <a:gd name="T12" fmla="*/ 0 w 355"/>
                    <a:gd name="T13" fmla="*/ 176 h 278"/>
                    <a:gd name="T14" fmla="*/ 41 w 355"/>
                    <a:gd name="T15" fmla="*/ 160 h 278"/>
                    <a:gd name="T16" fmla="*/ 98 w 355"/>
                    <a:gd name="T17" fmla="*/ 137 h 278"/>
                    <a:gd name="T18" fmla="*/ 131 w 355"/>
                    <a:gd name="T19" fmla="*/ 124 h 278"/>
                    <a:gd name="T20" fmla="*/ 167 w 355"/>
                    <a:gd name="T21" fmla="*/ 111 h 278"/>
                    <a:gd name="T22" fmla="*/ 202 w 355"/>
                    <a:gd name="T23" fmla="*/ 96 h 278"/>
                    <a:gd name="T24" fmla="*/ 239 w 355"/>
                    <a:gd name="T25" fmla="*/ 83 h 278"/>
                    <a:gd name="T26" fmla="*/ 273 w 355"/>
                    <a:gd name="T27" fmla="*/ 67 h 278"/>
                    <a:gd name="T28" fmla="*/ 308 w 355"/>
                    <a:gd name="T29" fmla="*/ 53 h 278"/>
                    <a:gd name="T30" fmla="*/ 366 w 355"/>
                    <a:gd name="T31" fmla="*/ 31 h 278"/>
                    <a:gd name="T32" fmla="*/ 421 w 355"/>
                    <a:gd name="T33" fmla="*/ 0 h 278"/>
                    <a:gd name="T34" fmla="*/ 433 w 355"/>
                    <a:gd name="T35" fmla="*/ 29 h 278"/>
                    <a:gd name="T36" fmla="*/ 433 w 355"/>
                    <a:gd name="T37" fmla="*/ 59 h 278"/>
                    <a:gd name="T38" fmla="*/ 346 w 355"/>
                    <a:gd name="T39" fmla="*/ 80 h 278"/>
                    <a:gd name="T40" fmla="*/ 299 w 355"/>
                    <a:gd name="T41" fmla="*/ 93 h 278"/>
                    <a:gd name="T42" fmla="*/ 251 w 355"/>
                    <a:gd name="T43" fmla="*/ 109 h 278"/>
                    <a:gd name="T44" fmla="*/ 204 w 355"/>
                    <a:gd name="T45" fmla="*/ 125 h 278"/>
                    <a:gd name="T46" fmla="*/ 157 w 355"/>
                    <a:gd name="T47" fmla="*/ 144 h 278"/>
                    <a:gd name="T48" fmla="*/ 112 w 355"/>
                    <a:gd name="T49" fmla="*/ 163 h 278"/>
                    <a:gd name="T50" fmla="*/ 69 w 355"/>
                    <a:gd name="T51" fmla="*/ 180 h 278"/>
                    <a:gd name="T52" fmla="*/ 103 w 355"/>
                    <a:gd name="T53" fmla="*/ 200 h 278"/>
                    <a:gd name="T54" fmla="*/ 73 w 355"/>
                    <a:gd name="T55" fmla="*/ 258 h 278"/>
                    <a:gd name="T56" fmla="*/ 102 w 355"/>
                    <a:gd name="T57" fmla="*/ 266 h 278"/>
                    <a:gd name="T58" fmla="*/ 131 w 355"/>
                    <a:gd name="T59" fmla="*/ 271 h 278"/>
                    <a:gd name="T60" fmla="*/ 108 w 355"/>
                    <a:gd name="T61" fmla="*/ 327 h 278"/>
                    <a:gd name="T62" fmla="*/ 185 w 355"/>
                    <a:gd name="T63" fmla="*/ 312 h 278"/>
                    <a:gd name="T64" fmla="*/ 267 w 355"/>
                    <a:gd name="T65" fmla="*/ 288 h 278"/>
                    <a:gd name="T66" fmla="*/ 309 w 355"/>
                    <a:gd name="T67" fmla="*/ 275 h 278"/>
                    <a:gd name="T68" fmla="*/ 348 w 355"/>
                    <a:gd name="T69" fmla="*/ 259 h 278"/>
                    <a:gd name="T70" fmla="*/ 388 w 355"/>
                    <a:gd name="T71" fmla="*/ 243 h 278"/>
                    <a:gd name="T72" fmla="*/ 424 w 355"/>
                    <a:gd name="T73" fmla="*/ 223 h 278"/>
                    <a:gd name="T74" fmla="*/ 453 w 355"/>
                    <a:gd name="T75" fmla="*/ 278 h 278"/>
                    <a:gd name="T76" fmla="*/ 360 w 355"/>
                    <a:gd name="T77" fmla="*/ 295 h 278"/>
                    <a:gd name="T78" fmla="*/ 264 w 355"/>
                    <a:gd name="T79" fmla="*/ 319 h 278"/>
                    <a:gd name="T80" fmla="*/ 214 w 355"/>
                    <a:gd name="T81" fmla="*/ 331 h 278"/>
                    <a:gd name="T82" fmla="*/ 167 w 355"/>
                    <a:gd name="T83" fmla="*/ 344 h 278"/>
                    <a:gd name="T84" fmla="*/ 121 w 355"/>
                    <a:gd name="T85" fmla="*/ 358 h 278"/>
                    <a:gd name="T86" fmla="*/ 75 w 355"/>
                    <a:gd name="T87" fmla="*/ 371 h 278"/>
                    <a:gd name="T88" fmla="*/ 83 w 355"/>
                    <a:gd name="T89" fmla="*/ 331 h 278"/>
                    <a:gd name="T90" fmla="*/ 89 w 355"/>
                    <a:gd name="T91" fmla="*/ 292 h 278"/>
                    <a:gd name="T92" fmla="*/ 89 w 355"/>
                    <a:gd name="T93" fmla="*/ 292 h 278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0" t="0" r="r" b="b"/>
                  <a:pathLst>
                    <a:path w="355" h="278">
                      <a:moveTo>
                        <a:pt x="70" y="219"/>
                      </a:moveTo>
                      <a:lnTo>
                        <a:pt x="45" y="210"/>
                      </a:lnTo>
                      <a:lnTo>
                        <a:pt x="21" y="205"/>
                      </a:lnTo>
                      <a:lnTo>
                        <a:pt x="45" y="163"/>
                      </a:lnTo>
                      <a:lnTo>
                        <a:pt x="34" y="155"/>
                      </a:lnTo>
                      <a:lnTo>
                        <a:pt x="17" y="147"/>
                      </a:lnTo>
                      <a:lnTo>
                        <a:pt x="0" y="132"/>
                      </a:lnTo>
                      <a:lnTo>
                        <a:pt x="32" y="120"/>
                      </a:lnTo>
                      <a:lnTo>
                        <a:pt x="77" y="103"/>
                      </a:lnTo>
                      <a:lnTo>
                        <a:pt x="103" y="93"/>
                      </a:lnTo>
                      <a:lnTo>
                        <a:pt x="131" y="83"/>
                      </a:lnTo>
                      <a:lnTo>
                        <a:pt x="158" y="72"/>
                      </a:lnTo>
                      <a:lnTo>
                        <a:pt x="187" y="62"/>
                      </a:lnTo>
                      <a:lnTo>
                        <a:pt x="214" y="50"/>
                      </a:lnTo>
                      <a:lnTo>
                        <a:pt x="241" y="40"/>
                      </a:lnTo>
                      <a:lnTo>
                        <a:pt x="287" y="23"/>
                      </a:lnTo>
                      <a:lnTo>
                        <a:pt x="330" y="0"/>
                      </a:lnTo>
                      <a:lnTo>
                        <a:pt x="339" y="22"/>
                      </a:lnTo>
                      <a:lnTo>
                        <a:pt x="339" y="44"/>
                      </a:lnTo>
                      <a:lnTo>
                        <a:pt x="271" y="60"/>
                      </a:lnTo>
                      <a:lnTo>
                        <a:pt x="234" y="70"/>
                      </a:lnTo>
                      <a:lnTo>
                        <a:pt x="197" y="82"/>
                      </a:lnTo>
                      <a:lnTo>
                        <a:pt x="160" y="94"/>
                      </a:lnTo>
                      <a:lnTo>
                        <a:pt x="123" y="108"/>
                      </a:lnTo>
                      <a:lnTo>
                        <a:pt x="88" y="122"/>
                      </a:lnTo>
                      <a:lnTo>
                        <a:pt x="54" y="135"/>
                      </a:lnTo>
                      <a:lnTo>
                        <a:pt x="81" y="150"/>
                      </a:lnTo>
                      <a:lnTo>
                        <a:pt x="57" y="193"/>
                      </a:lnTo>
                      <a:lnTo>
                        <a:pt x="80" y="199"/>
                      </a:lnTo>
                      <a:lnTo>
                        <a:pt x="103" y="203"/>
                      </a:lnTo>
                      <a:lnTo>
                        <a:pt x="85" y="245"/>
                      </a:lnTo>
                      <a:lnTo>
                        <a:pt x="145" y="234"/>
                      </a:lnTo>
                      <a:lnTo>
                        <a:pt x="209" y="216"/>
                      </a:lnTo>
                      <a:lnTo>
                        <a:pt x="242" y="206"/>
                      </a:lnTo>
                      <a:lnTo>
                        <a:pt x="273" y="194"/>
                      </a:lnTo>
                      <a:lnTo>
                        <a:pt x="304" y="182"/>
                      </a:lnTo>
                      <a:lnTo>
                        <a:pt x="332" y="167"/>
                      </a:lnTo>
                      <a:lnTo>
                        <a:pt x="355" y="208"/>
                      </a:lnTo>
                      <a:lnTo>
                        <a:pt x="282" y="221"/>
                      </a:lnTo>
                      <a:lnTo>
                        <a:pt x="207" y="239"/>
                      </a:lnTo>
                      <a:lnTo>
                        <a:pt x="168" y="248"/>
                      </a:lnTo>
                      <a:lnTo>
                        <a:pt x="131" y="258"/>
                      </a:lnTo>
                      <a:lnTo>
                        <a:pt x="95" y="268"/>
                      </a:lnTo>
                      <a:lnTo>
                        <a:pt x="59" y="278"/>
                      </a:lnTo>
                      <a:lnTo>
                        <a:pt x="65" y="248"/>
                      </a:lnTo>
                      <a:lnTo>
                        <a:pt x="70" y="21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31" name="Freeform 157"/>
                <p:cNvSpPr>
                  <a:spLocks/>
                </p:cNvSpPr>
                <p:nvPr/>
              </p:nvSpPr>
              <p:spPr bwMode="auto">
                <a:xfrm>
                  <a:off x="2100" y="1647"/>
                  <a:ext cx="199" cy="139"/>
                </a:xfrm>
                <a:custGeom>
                  <a:avLst/>
                  <a:gdLst>
                    <a:gd name="T0" fmla="*/ 0 w 156"/>
                    <a:gd name="T1" fmla="*/ 60 h 104"/>
                    <a:gd name="T2" fmla="*/ 36 w 156"/>
                    <a:gd name="T3" fmla="*/ 53 h 104"/>
                    <a:gd name="T4" fmla="*/ 45 w 156"/>
                    <a:gd name="T5" fmla="*/ 74 h 104"/>
                    <a:gd name="T6" fmla="*/ 54 w 156"/>
                    <a:gd name="T7" fmla="*/ 91 h 104"/>
                    <a:gd name="T8" fmla="*/ 65 w 156"/>
                    <a:gd name="T9" fmla="*/ 102 h 104"/>
                    <a:gd name="T10" fmla="*/ 78 w 156"/>
                    <a:gd name="T11" fmla="*/ 108 h 104"/>
                    <a:gd name="T12" fmla="*/ 103 w 156"/>
                    <a:gd name="T13" fmla="*/ 114 h 104"/>
                    <a:gd name="T14" fmla="*/ 129 w 156"/>
                    <a:gd name="T15" fmla="*/ 107 h 104"/>
                    <a:gd name="T16" fmla="*/ 151 w 156"/>
                    <a:gd name="T17" fmla="*/ 91 h 104"/>
                    <a:gd name="T18" fmla="*/ 163 w 156"/>
                    <a:gd name="T19" fmla="*/ 67 h 104"/>
                    <a:gd name="T20" fmla="*/ 168 w 156"/>
                    <a:gd name="T21" fmla="*/ 39 h 104"/>
                    <a:gd name="T22" fmla="*/ 161 w 156"/>
                    <a:gd name="T23" fmla="*/ 11 h 104"/>
                    <a:gd name="T24" fmla="*/ 188 w 156"/>
                    <a:gd name="T25" fmla="*/ 0 h 104"/>
                    <a:gd name="T26" fmla="*/ 199 w 156"/>
                    <a:gd name="T27" fmla="*/ 53 h 104"/>
                    <a:gd name="T28" fmla="*/ 196 w 156"/>
                    <a:gd name="T29" fmla="*/ 75 h 104"/>
                    <a:gd name="T30" fmla="*/ 189 w 156"/>
                    <a:gd name="T31" fmla="*/ 95 h 104"/>
                    <a:gd name="T32" fmla="*/ 177 w 156"/>
                    <a:gd name="T33" fmla="*/ 111 h 104"/>
                    <a:gd name="T34" fmla="*/ 163 w 156"/>
                    <a:gd name="T35" fmla="*/ 122 h 104"/>
                    <a:gd name="T36" fmla="*/ 129 w 156"/>
                    <a:gd name="T37" fmla="*/ 138 h 104"/>
                    <a:gd name="T38" fmla="*/ 88 w 156"/>
                    <a:gd name="T39" fmla="*/ 139 h 104"/>
                    <a:gd name="T40" fmla="*/ 51 w 156"/>
                    <a:gd name="T41" fmla="*/ 127 h 104"/>
                    <a:gd name="T42" fmla="*/ 19 w 156"/>
                    <a:gd name="T43" fmla="*/ 100 h 104"/>
                    <a:gd name="T44" fmla="*/ 0 w 156"/>
                    <a:gd name="T45" fmla="*/ 60 h 104"/>
                    <a:gd name="T46" fmla="*/ 0 w 156"/>
                    <a:gd name="T47" fmla="*/ 60 h 104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0" t="0" r="r" b="b"/>
                  <a:pathLst>
                    <a:path w="156" h="104">
                      <a:moveTo>
                        <a:pt x="0" y="45"/>
                      </a:moveTo>
                      <a:lnTo>
                        <a:pt x="28" y="40"/>
                      </a:lnTo>
                      <a:lnTo>
                        <a:pt x="35" y="55"/>
                      </a:lnTo>
                      <a:lnTo>
                        <a:pt x="42" y="68"/>
                      </a:lnTo>
                      <a:lnTo>
                        <a:pt x="51" y="76"/>
                      </a:lnTo>
                      <a:lnTo>
                        <a:pt x="61" y="81"/>
                      </a:lnTo>
                      <a:lnTo>
                        <a:pt x="81" y="85"/>
                      </a:lnTo>
                      <a:lnTo>
                        <a:pt x="101" y="80"/>
                      </a:lnTo>
                      <a:lnTo>
                        <a:pt x="118" y="68"/>
                      </a:lnTo>
                      <a:lnTo>
                        <a:pt x="128" y="50"/>
                      </a:lnTo>
                      <a:lnTo>
                        <a:pt x="132" y="29"/>
                      </a:lnTo>
                      <a:lnTo>
                        <a:pt x="126" y="8"/>
                      </a:lnTo>
                      <a:lnTo>
                        <a:pt x="147" y="0"/>
                      </a:lnTo>
                      <a:lnTo>
                        <a:pt x="156" y="40"/>
                      </a:lnTo>
                      <a:lnTo>
                        <a:pt x="154" y="56"/>
                      </a:lnTo>
                      <a:lnTo>
                        <a:pt x="148" y="71"/>
                      </a:lnTo>
                      <a:lnTo>
                        <a:pt x="139" y="83"/>
                      </a:lnTo>
                      <a:lnTo>
                        <a:pt x="128" y="91"/>
                      </a:lnTo>
                      <a:lnTo>
                        <a:pt x="101" y="103"/>
                      </a:lnTo>
                      <a:lnTo>
                        <a:pt x="69" y="104"/>
                      </a:lnTo>
                      <a:lnTo>
                        <a:pt x="40" y="95"/>
                      </a:lnTo>
                      <a:lnTo>
                        <a:pt x="15" y="75"/>
                      </a:lnTo>
                      <a:lnTo>
                        <a:pt x="0" y="4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32" name="Freeform 158"/>
                <p:cNvSpPr>
                  <a:spLocks/>
                </p:cNvSpPr>
                <p:nvPr/>
              </p:nvSpPr>
              <p:spPr bwMode="auto">
                <a:xfrm>
                  <a:off x="2843" y="1647"/>
                  <a:ext cx="127" cy="108"/>
                </a:xfrm>
                <a:custGeom>
                  <a:avLst/>
                  <a:gdLst>
                    <a:gd name="T0" fmla="*/ 0 w 100"/>
                    <a:gd name="T1" fmla="*/ 108 h 81"/>
                    <a:gd name="T2" fmla="*/ 0 w 100"/>
                    <a:gd name="T3" fmla="*/ 51 h 81"/>
                    <a:gd name="T4" fmla="*/ 6 w 100"/>
                    <a:gd name="T5" fmla="*/ 21 h 81"/>
                    <a:gd name="T6" fmla="*/ 13 w 100"/>
                    <a:gd name="T7" fmla="*/ 11 h 81"/>
                    <a:gd name="T8" fmla="*/ 22 w 100"/>
                    <a:gd name="T9" fmla="*/ 0 h 81"/>
                    <a:gd name="T10" fmla="*/ 43 w 100"/>
                    <a:gd name="T11" fmla="*/ 27 h 81"/>
                    <a:gd name="T12" fmla="*/ 38 w 100"/>
                    <a:gd name="T13" fmla="*/ 77 h 81"/>
                    <a:gd name="T14" fmla="*/ 94 w 100"/>
                    <a:gd name="T15" fmla="*/ 75 h 81"/>
                    <a:gd name="T16" fmla="*/ 90 w 100"/>
                    <a:gd name="T17" fmla="*/ 20 h 81"/>
                    <a:gd name="T18" fmla="*/ 114 w 100"/>
                    <a:gd name="T19" fmla="*/ 20 h 81"/>
                    <a:gd name="T20" fmla="*/ 127 w 100"/>
                    <a:gd name="T21" fmla="*/ 67 h 81"/>
                    <a:gd name="T22" fmla="*/ 124 w 100"/>
                    <a:gd name="T23" fmla="*/ 108 h 81"/>
                    <a:gd name="T24" fmla="*/ 0 w 100"/>
                    <a:gd name="T25" fmla="*/ 108 h 81"/>
                    <a:gd name="T26" fmla="*/ 0 w 100"/>
                    <a:gd name="T27" fmla="*/ 108 h 81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100" h="81">
                      <a:moveTo>
                        <a:pt x="0" y="81"/>
                      </a:moveTo>
                      <a:lnTo>
                        <a:pt x="0" y="38"/>
                      </a:lnTo>
                      <a:lnTo>
                        <a:pt x="5" y="16"/>
                      </a:lnTo>
                      <a:lnTo>
                        <a:pt x="10" y="8"/>
                      </a:lnTo>
                      <a:lnTo>
                        <a:pt x="17" y="0"/>
                      </a:lnTo>
                      <a:lnTo>
                        <a:pt x="34" y="20"/>
                      </a:lnTo>
                      <a:lnTo>
                        <a:pt x="30" y="58"/>
                      </a:lnTo>
                      <a:lnTo>
                        <a:pt x="74" y="56"/>
                      </a:lnTo>
                      <a:lnTo>
                        <a:pt x="71" y="15"/>
                      </a:lnTo>
                      <a:lnTo>
                        <a:pt x="90" y="15"/>
                      </a:lnTo>
                      <a:lnTo>
                        <a:pt x="100" y="50"/>
                      </a:lnTo>
                      <a:lnTo>
                        <a:pt x="98" y="81"/>
                      </a:lnTo>
                      <a:lnTo>
                        <a:pt x="0" y="8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33" name="Freeform 159"/>
                <p:cNvSpPr>
                  <a:spLocks/>
                </p:cNvSpPr>
                <p:nvPr/>
              </p:nvSpPr>
              <p:spPr bwMode="auto">
                <a:xfrm>
                  <a:off x="2193" y="1419"/>
                  <a:ext cx="469" cy="338"/>
                </a:xfrm>
                <a:custGeom>
                  <a:avLst/>
                  <a:gdLst>
                    <a:gd name="T0" fmla="*/ 413 w 368"/>
                    <a:gd name="T1" fmla="*/ 338 h 253"/>
                    <a:gd name="T2" fmla="*/ 382 w 368"/>
                    <a:gd name="T3" fmla="*/ 298 h 253"/>
                    <a:gd name="T4" fmla="*/ 431 w 368"/>
                    <a:gd name="T5" fmla="*/ 180 h 253"/>
                    <a:gd name="T6" fmla="*/ 435 w 368"/>
                    <a:gd name="T7" fmla="*/ 164 h 253"/>
                    <a:gd name="T8" fmla="*/ 429 w 368"/>
                    <a:gd name="T9" fmla="*/ 147 h 253"/>
                    <a:gd name="T10" fmla="*/ 417 w 368"/>
                    <a:gd name="T11" fmla="*/ 131 h 253"/>
                    <a:gd name="T12" fmla="*/ 398 w 368"/>
                    <a:gd name="T13" fmla="*/ 112 h 253"/>
                    <a:gd name="T14" fmla="*/ 373 w 368"/>
                    <a:gd name="T15" fmla="*/ 96 h 253"/>
                    <a:gd name="T16" fmla="*/ 345 w 368"/>
                    <a:gd name="T17" fmla="*/ 79 h 253"/>
                    <a:gd name="T18" fmla="*/ 315 w 368"/>
                    <a:gd name="T19" fmla="*/ 65 h 253"/>
                    <a:gd name="T20" fmla="*/ 282 w 368"/>
                    <a:gd name="T21" fmla="*/ 52 h 253"/>
                    <a:gd name="T22" fmla="*/ 249 w 368"/>
                    <a:gd name="T23" fmla="*/ 40 h 253"/>
                    <a:gd name="T24" fmla="*/ 215 w 368"/>
                    <a:gd name="T25" fmla="*/ 32 h 253"/>
                    <a:gd name="T26" fmla="*/ 153 w 368"/>
                    <a:gd name="T27" fmla="*/ 27 h 253"/>
                    <a:gd name="T28" fmla="*/ 102 w 368"/>
                    <a:gd name="T29" fmla="*/ 37 h 253"/>
                    <a:gd name="T30" fmla="*/ 74 w 368"/>
                    <a:gd name="T31" fmla="*/ 65 h 253"/>
                    <a:gd name="T32" fmla="*/ 43 w 368"/>
                    <a:gd name="T33" fmla="*/ 146 h 253"/>
                    <a:gd name="T34" fmla="*/ 0 w 368"/>
                    <a:gd name="T35" fmla="*/ 147 h 253"/>
                    <a:gd name="T36" fmla="*/ 48 w 368"/>
                    <a:gd name="T37" fmla="*/ 32 h 253"/>
                    <a:gd name="T38" fmla="*/ 59 w 368"/>
                    <a:gd name="T39" fmla="*/ 17 h 253"/>
                    <a:gd name="T40" fmla="*/ 80 w 368"/>
                    <a:gd name="T41" fmla="*/ 9 h 253"/>
                    <a:gd name="T42" fmla="*/ 135 w 368"/>
                    <a:gd name="T43" fmla="*/ 0 h 253"/>
                    <a:gd name="T44" fmla="*/ 283 w 368"/>
                    <a:gd name="T45" fmla="*/ 27 h 253"/>
                    <a:gd name="T46" fmla="*/ 357 w 368"/>
                    <a:gd name="T47" fmla="*/ 56 h 253"/>
                    <a:gd name="T48" fmla="*/ 389 w 368"/>
                    <a:gd name="T49" fmla="*/ 73 h 253"/>
                    <a:gd name="T50" fmla="*/ 418 w 368"/>
                    <a:gd name="T51" fmla="*/ 92 h 253"/>
                    <a:gd name="T52" fmla="*/ 441 w 368"/>
                    <a:gd name="T53" fmla="*/ 114 h 253"/>
                    <a:gd name="T54" fmla="*/ 458 w 368"/>
                    <a:gd name="T55" fmla="*/ 138 h 253"/>
                    <a:gd name="T56" fmla="*/ 468 w 368"/>
                    <a:gd name="T57" fmla="*/ 160 h 253"/>
                    <a:gd name="T58" fmla="*/ 469 w 368"/>
                    <a:gd name="T59" fmla="*/ 184 h 253"/>
                    <a:gd name="T60" fmla="*/ 413 w 368"/>
                    <a:gd name="T61" fmla="*/ 338 h 253"/>
                    <a:gd name="T62" fmla="*/ 413 w 368"/>
                    <a:gd name="T63" fmla="*/ 338 h 253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368" h="253">
                      <a:moveTo>
                        <a:pt x="324" y="253"/>
                      </a:moveTo>
                      <a:lnTo>
                        <a:pt x="300" y="223"/>
                      </a:lnTo>
                      <a:lnTo>
                        <a:pt x="338" y="135"/>
                      </a:lnTo>
                      <a:lnTo>
                        <a:pt x="341" y="123"/>
                      </a:lnTo>
                      <a:lnTo>
                        <a:pt x="337" y="110"/>
                      </a:lnTo>
                      <a:lnTo>
                        <a:pt x="327" y="98"/>
                      </a:lnTo>
                      <a:lnTo>
                        <a:pt x="312" y="84"/>
                      </a:lnTo>
                      <a:lnTo>
                        <a:pt x="293" y="72"/>
                      </a:lnTo>
                      <a:lnTo>
                        <a:pt x="271" y="59"/>
                      </a:lnTo>
                      <a:lnTo>
                        <a:pt x="247" y="49"/>
                      </a:lnTo>
                      <a:lnTo>
                        <a:pt x="221" y="39"/>
                      </a:lnTo>
                      <a:lnTo>
                        <a:pt x="195" y="30"/>
                      </a:lnTo>
                      <a:lnTo>
                        <a:pt x="169" y="24"/>
                      </a:lnTo>
                      <a:lnTo>
                        <a:pt x="120" y="20"/>
                      </a:lnTo>
                      <a:lnTo>
                        <a:pt x="80" y="28"/>
                      </a:lnTo>
                      <a:lnTo>
                        <a:pt x="58" y="49"/>
                      </a:lnTo>
                      <a:lnTo>
                        <a:pt x="34" y="109"/>
                      </a:lnTo>
                      <a:lnTo>
                        <a:pt x="0" y="110"/>
                      </a:lnTo>
                      <a:lnTo>
                        <a:pt x="38" y="24"/>
                      </a:lnTo>
                      <a:lnTo>
                        <a:pt x="46" y="13"/>
                      </a:lnTo>
                      <a:lnTo>
                        <a:pt x="63" y="7"/>
                      </a:lnTo>
                      <a:lnTo>
                        <a:pt x="106" y="0"/>
                      </a:lnTo>
                      <a:lnTo>
                        <a:pt x="222" y="20"/>
                      </a:lnTo>
                      <a:lnTo>
                        <a:pt x="280" y="42"/>
                      </a:lnTo>
                      <a:lnTo>
                        <a:pt x="305" y="55"/>
                      </a:lnTo>
                      <a:lnTo>
                        <a:pt x="328" y="69"/>
                      </a:lnTo>
                      <a:lnTo>
                        <a:pt x="346" y="85"/>
                      </a:lnTo>
                      <a:lnTo>
                        <a:pt x="359" y="103"/>
                      </a:lnTo>
                      <a:lnTo>
                        <a:pt x="367" y="120"/>
                      </a:lnTo>
                      <a:lnTo>
                        <a:pt x="368" y="138"/>
                      </a:lnTo>
                      <a:lnTo>
                        <a:pt x="324" y="25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34" name="Freeform 160"/>
                <p:cNvSpPr>
                  <a:spLocks/>
                </p:cNvSpPr>
                <p:nvPr/>
              </p:nvSpPr>
              <p:spPr bwMode="auto">
                <a:xfrm>
                  <a:off x="2169" y="1653"/>
                  <a:ext cx="54" cy="46"/>
                </a:xfrm>
                <a:custGeom>
                  <a:avLst/>
                  <a:gdLst>
                    <a:gd name="T0" fmla="*/ 0 w 43"/>
                    <a:gd name="T1" fmla="*/ 46 h 34"/>
                    <a:gd name="T2" fmla="*/ 4 w 43"/>
                    <a:gd name="T3" fmla="*/ 24 h 34"/>
                    <a:gd name="T4" fmla="*/ 11 w 43"/>
                    <a:gd name="T5" fmla="*/ 14 h 34"/>
                    <a:gd name="T6" fmla="*/ 23 w 43"/>
                    <a:gd name="T7" fmla="*/ 5 h 34"/>
                    <a:gd name="T8" fmla="*/ 43 w 43"/>
                    <a:gd name="T9" fmla="*/ 0 h 34"/>
                    <a:gd name="T10" fmla="*/ 54 w 43"/>
                    <a:gd name="T11" fmla="*/ 15 h 34"/>
                    <a:gd name="T12" fmla="*/ 0 w 43"/>
                    <a:gd name="T13" fmla="*/ 46 h 34"/>
                    <a:gd name="T14" fmla="*/ 0 w 43"/>
                    <a:gd name="T15" fmla="*/ 46 h 3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43" h="34">
                      <a:moveTo>
                        <a:pt x="0" y="34"/>
                      </a:moveTo>
                      <a:lnTo>
                        <a:pt x="3" y="18"/>
                      </a:lnTo>
                      <a:lnTo>
                        <a:pt x="9" y="10"/>
                      </a:lnTo>
                      <a:lnTo>
                        <a:pt x="18" y="4"/>
                      </a:lnTo>
                      <a:lnTo>
                        <a:pt x="34" y="0"/>
                      </a:lnTo>
                      <a:lnTo>
                        <a:pt x="43" y="11"/>
                      </a:lnTo>
                      <a:lnTo>
                        <a:pt x="0" y="3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35" name="Freeform 161"/>
                <p:cNvSpPr>
                  <a:spLocks/>
                </p:cNvSpPr>
                <p:nvPr/>
              </p:nvSpPr>
              <p:spPr bwMode="auto">
                <a:xfrm>
                  <a:off x="2082" y="1248"/>
                  <a:ext cx="882" cy="439"/>
                </a:xfrm>
                <a:custGeom>
                  <a:avLst/>
                  <a:gdLst>
                    <a:gd name="T0" fmla="*/ 772 w 692"/>
                    <a:gd name="T1" fmla="*/ 412 h 328"/>
                    <a:gd name="T2" fmla="*/ 797 w 692"/>
                    <a:gd name="T3" fmla="*/ 377 h 328"/>
                    <a:gd name="T4" fmla="*/ 809 w 692"/>
                    <a:gd name="T5" fmla="*/ 321 h 328"/>
                    <a:gd name="T6" fmla="*/ 793 w 692"/>
                    <a:gd name="T7" fmla="*/ 245 h 328"/>
                    <a:gd name="T8" fmla="*/ 774 w 692"/>
                    <a:gd name="T9" fmla="*/ 191 h 328"/>
                    <a:gd name="T10" fmla="*/ 752 w 692"/>
                    <a:gd name="T11" fmla="*/ 147 h 328"/>
                    <a:gd name="T12" fmla="*/ 723 w 692"/>
                    <a:gd name="T13" fmla="*/ 116 h 328"/>
                    <a:gd name="T14" fmla="*/ 676 w 692"/>
                    <a:gd name="T15" fmla="*/ 108 h 328"/>
                    <a:gd name="T16" fmla="*/ 772 w 692"/>
                    <a:gd name="T17" fmla="*/ 317 h 328"/>
                    <a:gd name="T18" fmla="*/ 714 w 692"/>
                    <a:gd name="T19" fmla="*/ 345 h 328"/>
                    <a:gd name="T20" fmla="*/ 637 w 692"/>
                    <a:gd name="T21" fmla="*/ 381 h 328"/>
                    <a:gd name="T22" fmla="*/ 561 w 692"/>
                    <a:gd name="T23" fmla="*/ 418 h 328"/>
                    <a:gd name="T24" fmla="*/ 537 w 692"/>
                    <a:gd name="T25" fmla="*/ 412 h 328"/>
                    <a:gd name="T26" fmla="*/ 709 w 692"/>
                    <a:gd name="T27" fmla="*/ 315 h 328"/>
                    <a:gd name="T28" fmla="*/ 693 w 692"/>
                    <a:gd name="T29" fmla="*/ 290 h 328"/>
                    <a:gd name="T30" fmla="*/ 663 w 692"/>
                    <a:gd name="T31" fmla="*/ 256 h 328"/>
                    <a:gd name="T32" fmla="*/ 626 w 692"/>
                    <a:gd name="T33" fmla="*/ 210 h 328"/>
                    <a:gd name="T34" fmla="*/ 586 w 692"/>
                    <a:gd name="T35" fmla="*/ 163 h 328"/>
                    <a:gd name="T36" fmla="*/ 548 w 692"/>
                    <a:gd name="T37" fmla="*/ 116 h 328"/>
                    <a:gd name="T38" fmla="*/ 515 w 692"/>
                    <a:gd name="T39" fmla="*/ 76 h 328"/>
                    <a:gd name="T40" fmla="*/ 491 w 692"/>
                    <a:gd name="T41" fmla="*/ 50 h 328"/>
                    <a:gd name="T42" fmla="*/ 432 w 692"/>
                    <a:gd name="T43" fmla="*/ 54 h 328"/>
                    <a:gd name="T44" fmla="*/ 329 w 692"/>
                    <a:gd name="T45" fmla="*/ 86 h 328"/>
                    <a:gd name="T46" fmla="*/ 224 w 692"/>
                    <a:gd name="T47" fmla="*/ 123 h 328"/>
                    <a:gd name="T48" fmla="*/ 125 w 692"/>
                    <a:gd name="T49" fmla="*/ 169 h 328"/>
                    <a:gd name="T50" fmla="*/ 79 w 692"/>
                    <a:gd name="T51" fmla="*/ 195 h 328"/>
                    <a:gd name="T52" fmla="*/ 116 w 692"/>
                    <a:gd name="T53" fmla="*/ 225 h 328"/>
                    <a:gd name="T54" fmla="*/ 159 w 692"/>
                    <a:gd name="T55" fmla="*/ 254 h 328"/>
                    <a:gd name="T56" fmla="*/ 0 w 692"/>
                    <a:gd name="T57" fmla="*/ 178 h 328"/>
                    <a:gd name="T58" fmla="*/ 70 w 692"/>
                    <a:gd name="T59" fmla="*/ 149 h 328"/>
                    <a:gd name="T60" fmla="*/ 144 w 692"/>
                    <a:gd name="T61" fmla="*/ 120 h 328"/>
                    <a:gd name="T62" fmla="*/ 231 w 692"/>
                    <a:gd name="T63" fmla="*/ 90 h 328"/>
                    <a:gd name="T64" fmla="*/ 317 w 692"/>
                    <a:gd name="T65" fmla="*/ 60 h 328"/>
                    <a:gd name="T66" fmla="*/ 398 w 692"/>
                    <a:gd name="T67" fmla="*/ 33 h 328"/>
                    <a:gd name="T68" fmla="*/ 483 w 692"/>
                    <a:gd name="T69" fmla="*/ 5 h 328"/>
                    <a:gd name="T70" fmla="*/ 516 w 692"/>
                    <a:gd name="T71" fmla="*/ 13 h 328"/>
                    <a:gd name="T72" fmla="*/ 546 w 692"/>
                    <a:gd name="T73" fmla="*/ 43 h 328"/>
                    <a:gd name="T74" fmla="*/ 572 w 692"/>
                    <a:gd name="T75" fmla="*/ 75 h 328"/>
                    <a:gd name="T76" fmla="*/ 600 w 692"/>
                    <a:gd name="T77" fmla="*/ 103 h 328"/>
                    <a:gd name="T78" fmla="*/ 630 w 692"/>
                    <a:gd name="T79" fmla="*/ 103 h 328"/>
                    <a:gd name="T80" fmla="*/ 669 w 692"/>
                    <a:gd name="T81" fmla="*/ 80 h 328"/>
                    <a:gd name="T82" fmla="*/ 752 w 692"/>
                    <a:gd name="T83" fmla="*/ 96 h 328"/>
                    <a:gd name="T84" fmla="*/ 784 w 692"/>
                    <a:gd name="T85" fmla="*/ 137 h 328"/>
                    <a:gd name="T86" fmla="*/ 807 w 692"/>
                    <a:gd name="T87" fmla="*/ 189 h 328"/>
                    <a:gd name="T88" fmla="*/ 844 w 692"/>
                    <a:gd name="T89" fmla="*/ 365 h 328"/>
                    <a:gd name="T90" fmla="*/ 867 w 692"/>
                    <a:gd name="T91" fmla="*/ 398 h 328"/>
                    <a:gd name="T92" fmla="*/ 857 w 692"/>
                    <a:gd name="T93" fmla="*/ 439 h 328"/>
                    <a:gd name="T94" fmla="*/ 841 w 692"/>
                    <a:gd name="T95" fmla="*/ 403 h 328"/>
                    <a:gd name="T96" fmla="*/ 817 w 692"/>
                    <a:gd name="T97" fmla="*/ 404 h 328"/>
                    <a:gd name="T98" fmla="*/ 803 w 692"/>
                    <a:gd name="T99" fmla="*/ 438 h 328"/>
                    <a:gd name="T100" fmla="*/ 770 w 692"/>
                    <a:gd name="T101" fmla="*/ 419 h 328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0" t="0" r="r" b="b"/>
                  <a:pathLst>
                    <a:path w="692" h="328">
                      <a:moveTo>
                        <a:pt x="604" y="313"/>
                      </a:moveTo>
                      <a:lnTo>
                        <a:pt x="606" y="308"/>
                      </a:lnTo>
                      <a:lnTo>
                        <a:pt x="615" y="296"/>
                      </a:lnTo>
                      <a:lnTo>
                        <a:pt x="625" y="282"/>
                      </a:lnTo>
                      <a:lnTo>
                        <a:pt x="637" y="270"/>
                      </a:lnTo>
                      <a:lnTo>
                        <a:pt x="635" y="240"/>
                      </a:lnTo>
                      <a:lnTo>
                        <a:pt x="627" y="202"/>
                      </a:lnTo>
                      <a:lnTo>
                        <a:pt x="622" y="183"/>
                      </a:lnTo>
                      <a:lnTo>
                        <a:pt x="616" y="163"/>
                      </a:lnTo>
                      <a:lnTo>
                        <a:pt x="607" y="143"/>
                      </a:lnTo>
                      <a:lnTo>
                        <a:pt x="599" y="126"/>
                      </a:lnTo>
                      <a:lnTo>
                        <a:pt x="590" y="110"/>
                      </a:lnTo>
                      <a:lnTo>
                        <a:pt x="579" y="97"/>
                      </a:lnTo>
                      <a:lnTo>
                        <a:pt x="567" y="87"/>
                      </a:lnTo>
                      <a:lnTo>
                        <a:pt x="556" y="80"/>
                      </a:lnTo>
                      <a:lnTo>
                        <a:pt x="530" y="81"/>
                      </a:lnTo>
                      <a:lnTo>
                        <a:pt x="503" y="106"/>
                      </a:lnTo>
                      <a:lnTo>
                        <a:pt x="606" y="237"/>
                      </a:lnTo>
                      <a:lnTo>
                        <a:pt x="584" y="248"/>
                      </a:lnTo>
                      <a:lnTo>
                        <a:pt x="560" y="258"/>
                      </a:lnTo>
                      <a:lnTo>
                        <a:pt x="531" y="271"/>
                      </a:lnTo>
                      <a:lnTo>
                        <a:pt x="500" y="285"/>
                      </a:lnTo>
                      <a:lnTo>
                        <a:pt x="469" y="298"/>
                      </a:lnTo>
                      <a:lnTo>
                        <a:pt x="440" y="312"/>
                      </a:lnTo>
                      <a:lnTo>
                        <a:pt x="418" y="324"/>
                      </a:lnTo>
                      <a:lnTo>
                        <a:pt x="421" y="308"/>
                      </a:lnTo>
                      <a:lnTo>
                        <a:pt x="429" y="290"/>
                      </a:lnTo>
                      <a:lnTo>
                        <a:pt x="556" y="235"/>
                      </a:lnTo>
                      <a:lnTo>
                        <a:pt x="551" y="228"/>
                      </a:lnTo>
                      <a:lnTo>
                        <a:pt x="544" y="217"/>
                      </a:lnTo>
                      <a:lnTo>
                        <a:pt x="532" y="205"/>
                      </a:lnTo>
                      <a:lnTo>
                        <a:pt x="520" y="191"/>
                      </a:lnTo>
                      <a:lnTo>
                        <a:pt x="506" y="175"/>
                      </a:lnTo>
                      <a:lnTo>
                        <a:pt x="491" y="157"/>
                      </a:lnTo>
                      <a:lnTo>
                        <a:pt x="476" y="140"/>
                      </a:lnTo>
                      <a:lnTo>
                        <a:pt x="460" y="122"/>
                      </a:lnTo>
                      <a:lnTo>
                        <a:pt x="445" y="105"/>
                      </a:lnTo>
                      <a:lnTo>
                        <a:pt x="430" y="87"/>
                      </a:lnTo>
                      <a:lnTo>
                        <a:pt x="415" y="72"/>
                      </a:lnTo>
                      <a:lnTo>
                        <a:pt x="404" y="57"/>
                      </a:lnTo>
                      <a:lnTo>
                        <a:pt x="393" y="46"/>
                      </a:lnTo>
                      <a:lnTo>
                        <a:pt x="385" y="37"/>
                      </a:lnTo>
                      <a:lnTo>
                        <a:pt x="378" y="30"/>
                      </a:lnTo>
                      <a:lnTo>
                        <a:pt x="339" y="40"/>
                      </a:lnTo>
                      <a:lnTo>
                        <a:pt x="299" y="52"/>
                      </a:lnTo>
                      <a:lnTo>
                        <a:pt x="258" y="64"/>
                      </a:lnTo>
                      <a:lnTo>
                        <a:pt x="217" y="77"/>
                      </a:lnTo>
                      <a:lnTo>
                        <a:pt x="176" y="92"/>
                      </a:lnTo>
                      <a:lnTo>
                        <a:pt x="137" y="109"/>
                      </a:lnTo>
                      <a:lnTo>
                        <a:pt x="98" y="126"/>
                      </a:lnTo>
                      <a:lnTo>
                        <a:pt x="80" y="136"/>
                      </a:lnTo>
                      <a:lnTo>
                        <a:pt x="62" y="146"/>
                      </a:lnTo>
                      <a:lnTo>
                        <a:pt x="73" y="156"/>
                      </a:lnTo>
                      <a:lnTo>
                        <a:pt x="91" y="168"/>
                      </a:lnTo>
                      <a:lnTo>
                        <a:pt x="110" y="180"/>
                      </a:lnTo>
                      <a:lnTo>
                        <a:pt x="125" y="190"/>
                      </a:lnTo>
                      <a:lnTo>
                        <a:pt x="111" y="221"/>
                      </a:lnTo>
                      <a:lnTo>
                        <a:pt x="0" y="133"/>
                      </a:lnTo>
                      <a:lnTo>
                        <a:pt x="31" y="120"/>
                      </a:lnTo>
                      <a:lnTo>
                        <a:pt x="55" y="111"/>
                      </a:lnTo>
                      <a:lnTo>
                        <a:pt x="82" y="101"/>
                      </a:lnTo>
                      <a:lnTo>
                        <a:pt x="113" y="90"/>
                      </a:lnTo>
                      <a:lnTo>
                        <a:pt x="146" y="79"/>
                      </a:lnTo>
                      <a:lnTo>
                        <a:pt x="181" y="67"/>
                      </a:lnTo>
                      <a:lnTo>
                        <a:pt x="214" y="56"/>
                      </a:lnTo>
                      <a:lnTo>
                        <a:pt x="249" y="45"/>
                      </a:lnTo>
                      <a:lnTo>
                        <a:pt x="282" y="35"/>
                      </a:lnTo>
                      <a:lnTo>
                        <a:pt x="312" y="25"/>
                      </a:lnTo>
                      <a:lnTo>
                        <a:pt x="339" y="16"/>
                      </a:lnTo>
                      <a:lnTo>
                        <a:pt x="379" y="4"/>
                      </a:lnTo>
                      <a:lnTo>
                        <a:pt x="395" y="0"/>
                      </a:lnTo>
                      <a:lnTo>
                        <a:pt x="405" y="10"/>
                      </a:lnTo>
                      <a:lnTo>
                        <a:pt x="416" y="21"/>
                      </a:lnTo>
                      <a:lnTo>
                        <a:pt x="428" y="32"/>
                      </a:lnTo>
                      <a:lnTo>
                        <a:pt x="438" y="45"/>
                      </a:lnTo>
                      <a:lnTo>
                        <a:pt x="449" y="56"/>
                      </a:lnTo>
                      <a:lnTo>
                        <a:pt x="460" y="67"/>
                      </a:lnTo>
                      <a:lnTo>
                        <a:pt x="471" y="77"/>
                      </a:lnTo>
                      <a:lnTo>
                        <a:pt x="483" y="86"/>
                      </a:lnTo>
                      <a:lnTo>
                        <a:pt x="494" y="77"/>
                      </a:lnTo>
                      <a:lnTo>
                        <a:pt x="505" y="70"/>
                      </a:lnTo>
                      <a:lnTo>
                        <a:pt x="525" y="60"/>
                      </a:lnTo>
                      <a:lnTo>
                        <a:pt x="560" y="57"/>
                      </a:lnTo>
                      <a:lnTo>
                        <a:pt x="590" y="72"/>
                      </a:lnTo>
                      <a:lnTo>
                        <a:pt x="602" y="86"/>
                      </a:lnTo>
                      <a:lnTo>
                        <a:pt x="615" y="102"/>
                      </a:lnTo>
                      <a:lnTo>
                        <a:pt x="625" y="121"/>
                      </a:lnTo>
                      <a:lnTo>
                        <a:pt x="633" y="141"/>
                      </a:lnTo>
                      <a:lnTo>
                        <a:pt x="647" y="186"/>
                      </a:lnTo>
                      <a:lnTo>
                        <a:pt x="662" y="273"/>
                      </a:lnTo>
                      <a:lnTo>
                        <a:pt x="672" y="285"/>
                      </a:lnTo>
                      <a:lnTo>
                        <a:pt x="680" y="297"/>
                      </a:lnTo>
                      <a:lnTo>
                        <a:pt x="692" y="323"/>
                      </a:lnTo>
                      <a:lnTo>
                        <a:pt x="672" y="328"/>
                      </a:lnTo>
                      <a:lnTo>
                        <a:pt x="666" y="311"/>
                      </a:lnTo>
                      <a:lnTo>
                        <a:pt x="660" y="301"/>
                      </a:lnTo>
                      <a:lnTo>
                        <a:pt x="651" y="295"/>
                      </a:lnTo>
                      <a:lnTo>
                        <a:pt x="641" y="302"/>
                      </a:lnTo>
                      <a:lnTo>
                        <a:pt x="633" y="312"/>
                      </a:lnTo>
                      <a:lnTo>
                        <a:pt x="630" y="327"/>
                      </a:lnTo>
                      <a:lnTo>
                        <a:pt x="616" y="321"/>
                      </a:lnTo>
                      <a:lnTo>
                        <a:pt x="604" y="3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36" name="Freeform 162"/>
                <p:cNvSpPr>
                  <a:spLocks/>
                </p:cNvSpPr>
                <p:nvPr/>
              </p:nvSpPr>
              <p:spPr bwMode="auto">
                <a:xfrm>
                  <a:off x="1916" y="1526"/>
                  <a:ext cx="175" cy="134"/>
                </a:xfrm>
                <a:custGeom>
                  <a:avLst/>
                  <a:gdLst>
                    <a:gd name="T0" fmla="*/ 8 w 137"/>
                    <a:gd name="T1" fmla="*/ 134 h 100"/>
                    <a:gd name="T2" fmla="*/ 0 w 137"/>
                    <a:gd name="T3" fmla="*/ 86 h 100"/>
                    <a:gd name="T4" fmla="*/ 6 w 137"/>
                    <a:gd name="T5" fmla="*/ 47 h 100"/>
                    <a:gd name="T6" fmla="*/ 14 w 137"/>
                    <a:gd name="T7" fmla="*/ 32 h 100"/>
                    <a:gd name="T8" fmla="*/ 24 w 137"/>
                    <a:gd name="T9" fmla="*/ 19 h 100"/>
                    <a:gd name="T10" fmla="*/ 37 w 137"/>
                    <a:gd name="T11" fmla="*/ 9 h 100"/>
                    <a:gd name="T12" fmla="*/ 51 w 137"/>
                    <a:gd name="T13" fmla="*/ 3 h 100"/>
                    <a:gd name="T14" fmla="*/ 116 w 137"/>
                    <a:gd name="T15" fmla="*/ 0 h 100"/>
                    <a:gd name="T16" fmla="*/ 148 w 137"/>
                    <a:gd name="T17" fmla="*/ 16 h 100"/>
                    <a:gd name="T18" fmla="*/ 175 w 137"/>
                    <a:gd name="T19" fmla="*/ 40 h 100"/>
                    <a:gd name="T20" fmla="*/ 146 w 137"/>
                    <a:gd name="T21" fmla="*/ 58 h 100"/>
                    <a:gd name="T22" fmla="*/ 133 w 137"/>
                    <a:gd name="T23" fmla="*/ 44 h 100"/>
                    <a:gd name="T24" fmla="*/ 120 w 137"/>
                    <a:gd name="T25" fmla="*/ 34 h 100"/>
                    <a:gd name="T26" fmla="*/ 96 w 137"/>
                    <a:gd name="T27" fmla="*/ 24 h 100"/>
                    <a:gd name="T28" fmla="*/ 55 w 137"/>
                    <a:gd name="T29" fmla="*/ 32 h 100"/>
                    <a:gd name="T30" fmla="*/ 40 w 137"/>
                    <a:gd name="T31" fmla="*/ 47 h 100"/>
                    <a:gd name="T32" fmla="*/ 33 w 137"/>
                    <a:gd name="T33" fmla="*/ 67 h 100"/>
                    <a:gd name="T34" fmla="*/ 32 w 137"/>
                    <a:gd name="T35" fmla="*/ 87 h 100"/>
                    <a:gd name="T36" fmla="*/ 38 w 137"/>
                    <a:gd name="T37" fmla="*/ 107 h 100"/>
                    <a:gd name="T38" fmla="*/ 8 w 137"/>
                    <a:gd name="T39" fmla="*/ 134 h 100"/>
                    <a:gd name="T40" fmla="*/ 8 w 137"/>
                    <a:gd name="T41" fmla="*/ 134 h 100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137" h="100">
                      <a:moveTo>
                        <a:pt x="6" y="100"/>
                      </a:moveTo>
                      <a:lnTo>
                        <a:pt x="0" y="64"/>
                      </a:lnTo>
                      <a:lnTo>
                        <a:pt x="5" y="35"/>
                      </a:lnTo>
                      <a:lnTo>
                        <a:pt x="11" y="24"/>
                      </a:lnTo>
                      <a:lnTo>
                        <a:pt x="19" y="14"/>
                      </a:lnTo>
                      <a:lnTo>
                        <a:pt x="29" y="7"/>
                      </a:lnTo>
                      <a:lnTo>
                        <a:pt x="40" y="2"/>
                      </a:lnTo>
                      <a:lnTo>
                        <a:pt x="91" y="0"/>
                      </a:lnTo>
                      <a:lnTo>
                        <a:pt x="116" y="12"/>
                      </a:lnTo>
                      <a:lnTo>
                        <a:pt x="137" y="30"/>
                      </a:lnTo>
                      <a:lnTo>
                        <a:pt x="114" y="43"/>
                      </a:lnTo>
                      <a:lnTo>
                        <a:pt x="104" y="33"/>
                      </a:lnTo>
                      <a:lnTo>
                        <a:pt x="94" y="25"/>
                      </a:lnTo>
                      <a:lnTo>
                        <a:pt x="75" y="18"/>
                      </a:lnTo>
                      <a:lnTo>
                        <a:pt x="43" y="24"/>
                      </a:lnTo>
                      <a:lnTo>
                        <a:pt x="31" y="35"/>
                      </a:lnTo>
                      <a:lnTo>
                        <a:pt x="26" y="50"/>
                      </a:lnTo>
                      <a:lnTo>
                        <a:pt x="25" y="65"/>
                      </a:lnTo>
                      <a:lnTo>
                        <a:pt x="30" y="80"/>
                      </a:lnTo>
                      <a:lnTo>
                        <a:pt x="6" y="10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37" name="Freeform 163"/>
                <p:cNvSpPr>
                  <a:spLocks/>
                </p:cNvSpPr>
                <p:nvPr/>
              </p:nvSpPr>
              <p:spPr bwMode="auto">
                <a:xfrm>
                  <a:off x="2693" y="2069"/>
                  <a:ext cx="225" cy="233"/>
                </a:xfrm>
                <a:custGeom>
                  <a:avLst/>
                  <a:gdLst>
                    <a:gd name="T0" fmla="*/ 41 w 177"/>
                    <a:gd name="T1" fmla="*/ 0 h 174"/>
                    <a:gd name="T2" fmla="*/ 225 w 177"/>
                    <a:gd name="T3" fmla="*/ 139 h 174"/>
                    <a:gd name="T4" fmla="*/ 193 w 177"/>
                    <a:gd name="T5" fmla="*/ 149 h 174"/>
                    <a:gd name="T6" fmla="*/ 221 w 177"/>
                    <a:gd name="T7" fmla="*/ 189 h 174"/>
                    <a:gd name="T8" fmla="*/ 169 w 177"/>
                    <a:gd name="T9" fmla="*/ 197 h 174"/>
                    <a:gd name="T10" fmla="*/ 193 w 177"/>
                    <a:gd name="T11" fmla="*/ 233 h 174"/>
                    <a:gd name="T12" fmla="*/ 99 w 177"/>
                    <a:gd name="T13" fmla="*/ 181 h 174"/>
                    <a:gd name="T14" fmla="*/ 0 w 177"/>
                    <a:gd name="T15" fmla="*/ 121 h 174"/>
                    <a:gd name="T16" fmla="*/ 27 w 177"/>
                    <a:gd name="T17" fmla="*/ 68 h 174"/>
                    <a:gd name="T18" fmla="*/ 41 w 177"/>
                    <a:gd name="T19" fmla="*/ 0 h 174"/>
                    <a:gd name="T20" fmla="*/ 41 w 177"/>
                    <a:gd name="T21" fmla="*/ 0 h 17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77" h="174">
                      <a:moveTo>
                        <a:pt x="32" y="0"/>
                      </a:moveTo>
                      <a:lnTo>
                        <a:pt x="177" y="104"/>
                      </a:lnTo>
                      <a:lnTo>
                        <a:pt x="152" y="111"/>
                      </a:lnTo>
                      <a:lnTo>
                        <a:pt x="174" y="141"/>
                      </a:lnTo>
                      <a:lnTo>
                        <a:pt x="133" y="147"/>
                      </a:lnTo>
                      <a:lnTo>
                        <a:pt x="152" y="174"/>
                      </a:lnTo>
                      <a:lnTo>
                        <a:pt x="78" y="135"/>
                      </a:lnTo>
                      <a:lnTo>
                        <a:pt x="0" y="90"/>
                      </a:lnTo>
                      <a:lnTo>
                        <a:pt x="21" y="51"/>
                      </a:lnTo>
                      <a:lnTo>
                        <a:pt x="32" y="0"/>
                      </a:lnTo>
                      <a:close/>
                    </a:path>
                  </a:pathLst>
                </a:custGeom>
                <a:solidFill>
                  <a:srgbClr val="FFE0B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38" name="Freeform 164"/>
                <p:cNvSpPr>
                  <a:spLocks/>
                </p:cNvSpPr>
                <p:nvPr/>
              </p:nvSpPr>
              <p:spPr bwMode="auto">
                <a:xfrm>
                  <a:off x="1742" y="2030"/>
                  <a:ext cx="272" cy="200"/>
                </a:xfrm>
                <a:custGeom>
                  <a:avLst/>
                  <a:gdLst>
                    <a:gd name="T0" fmla="*/ 272 w 214"/>
                    <a:gd name="T1" fmla="*/ 0 h 149"/>
                    <a:gd name="T2" fmla="*/ 14 w 214"/>
                    <a:gd name="T3" fmla="*/ 81 h 149"/>
                    <a:gd name="T4" fmla="*/ 39 w 214"/>
                    <a:gd name="T5" fmla="*/ 97 h 149"/>
                    <a:gd name="T6" fmla="*/ 0 w 214"/>
                    <a:gd name="T7" fmla="*/ 145 h 149"/>
                    <a:gd name="T8" fmla="*/ 64 w 214"/>
                    <a:gd name="T9" fmla="*/ 146 h 149"/>
                    <a:gd name="T10" fmla="*/ 41 w 214"/>
                    <a:gd name="T11" fmla="*/ 200 h 149"/>
                    <a:gd name="T12" fmla="*/ 271 w 214"/>
                    <a:gd name="T13" fmla="*/ 130 h 149"/>
                    <a:gd name="T14" fmla="*/ 268 w 214"/>
                    <a:gd name="T15" fmla="*/ 66 h 149"/>
                    <a:gd name="T16" fmla="*/ 272 w 214"/>
                    <a:gd name="T17" fmla="*/ 0 h 149"/>
                    <a:gd name="T18" fmla="*/ 272 w 214"/>
                    <a:gd name="T19" fmla="*/ 0 h 14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214" h="149">
                      <a:moveTo>
                        <a:pt x="214" y="0"/>
                      </a:moveTo>
                      <a:lnTo>
                        <a:pt x="11" y="60"/>
                      </a:lnTo>
                      <a:lnTo>
                        <a:pt x="31" y="72"/>
                      </a:lnTo>
                      <a:lnTo>
                        <a:pt x="0" y="108"/>
                      </a:lnTo>
                      <a:lnTo>
                        <a:pt x="50" y="109"/>
                      </a:lnTo>
                      <a:lnTo>
                        <a:pt x="32" y="149"/>
                      </a:lnTo>
                      <a:lnTo>
                        <a:pt x="213" y="97"/>
                      </a:lnTo>
                      <a:lnTo>
                        <a:pt x="211" y="49"/>
                      </a:lnTo>
                      <a:lnTo>
                        <a:pt x="214" y="0"/>
                      </a:lnTo>
                      <a:close/>
                    </a:path>
                  </a:pathLst>
                </a:custGeom>
                <a:solidFill>
                  <a:srgbClr val="FFE0B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39" name="Freeform 165"/>
                <p:cNvSpPr>
                  <a:spLocks/>
                </p:cNvSpPr>
                <p:nvPr/>
              </p:nvSpPr>
              <p:spPr bwMode="auto">
                <a:xfrm>
                  <a:off x="1934" y="1656"/>
                  <a:ext cx="151" cy="146"/>
                </a:xfrm>
                <a:custGeom>
                  <a:avLst/>
                  <a:gdLst>
                    <a:gd name="T0" fmla="*/ 147 w 118"/>
                    <a:gd name="T1" fmla="*/ 0 h 109"/>
                    <a:gd name="T2" fmla="*/ 86 w 118"/>
                    <a:gd name="T3" fmla="*/ 23 h 109"/>
                    <a:gd name="T4" fmla="*/ 35 w 118"/>
                    <a:gd name="T5" fmla="*/ 56 h 109"/>
                    <a:gd name="T6" fmla="*/ 9 w 118"/>
                    <a:gd name="T7" fmla="*/ 88 h 109"/>
                    <a:gd name="T8" fmla="*/ 0 w 118"/>
                    <a:gd name="T9" fmla="*/ 131 h 109"/>
                    <a:gd name="T10" fmla="*/ 33 w 118"/>
                    <a:gd name="T11" fmla="*/ 146 h 109"/>
                    <a:gd name="T12" fmla="*/ 56 w 118"/>
                    <a:gd name="T13" fmla="*/ 92 h 109"/>
                    <a:gd name="T14" fmla="*/ 111 w 118"/>
                    <a:gd name="T15" fmla="*/ 68 h 109"/>
                    <a:gd name="T16" fmla="*/ 151 w 118"/>
                    <a:gd name="T17" fmla="*/ 62 h 109"/>
                    <a:gd name="T18" fmla="*/ 137 w 118"/>
                    <a:gd name="T19" fmla="*/ 28 h 109"/>
                    <a:gd name="T20" fmla="*/ 147 w 118"/>
                    <a:gd name="T21" fmla="*/ 0 h 109"/>
                    <a:gd name="T22" fmla="*/ 147 w 118"/>
                    <a:gd name="T23" fmla="*/ 0 h 109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18" h="109">
                      <a:moveTo>
                        <a:pt x="115" y="0"/>
                      </a:moveTo>
                      <a:lnTo>
                        <a:pt x="67" y="17"/>
                      </a:lnTo>
                      <a:lnTo>
                        <a:pt x="27" y="42"/>
                      </a:lnTo>
                      <a:lnTo>
                        <a:pt x="7" y="66"/>
                      </a:lnTo>
                      <a:lnTo>
                        <a:pt x="0" y="98"/>
                      </a:lnTo>
                      <a:lnTo>
                        <a:pt x="26" y="109"/>
                      </a:lnTo>
                      <a:lnTo>
                        <a:pt x="44" y="69"/>
                      </a:lnTo>
                      <a:lnTo>
                        <a:pt x="87" y="51"/>
                      </a:lnTo>
                      <a:lnTo>
                        <a:pt x="118" y="46"/>
                      </a:lnTo>
                      <a:lnTo>
                        <a:pt x="107" y="21"/>
                      </a:lnTo>
                      <a:lnTo>
                        <a:pt x="115" y="0"/>
                      </a:lnTo>
                      <a:close/>
                    </a:path>
                  </a:pathLst>
                </a:custGeom>
                <a:solidFill>
                  <a:srgbClr val="FFF0D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40" name="Freeform 166"/>
                <p:cNvSpPr>
                  <a:spLocks/>
                </p:cNvSpPr>
                <p:nvPr/>
              </p:nvSpPr>
              <p:spPr bwMode="auto">
                <a:xfrm>
                  <a:off x="2226" y="1673"/>
                  <a:ext cx="377" cy="229"/>
                </a:xfrm>
                <a:custGeom>
                  <a:avLst/>
                  <a:gdLst>
                    <a:gd name="T0" fmla="*/ 102 w 296"/>
                    <a:gd name="T1" fmla="*/ 0 h 171"/>
                    <a:gd name="T2" fmla="*/ 201 w 296"/>
                    <a:gd name="T3" fmla="*/ 39 h 171"/>
                    <a:gd name="T4" fmla="*/ 280 w 296"/>
                    <a:gd name="T5" fmla="*/ 114 h 171"/>
                    <a:gd name="T6" fmla="*/ 353 w 296"/>
                    <a:gd name="T7" fmla="*/ 181 h 171"/>
                    <a:gd name="T8" fmla="*/ 377 w 296"/>
                    <a:gd name="T9" fmla="*/ 229 h 171"/>
                    <a:gd name="T10" fmla="*/ 228 w 296"/>
                    <a:gd name="T11" fmla="*/ 108 h 171"/>
                    <a:gd name="T12" fmla="*/ 138 w 296"/>
                    <a:gd name="T13" fmla="*/ 80 h 171"/>
                    <a:gd name="T14" fmla="*/ 116 w 296"/>
                    <a:gd name="T15" fmla="*/ 134 h 171"/>
                    <a:gd name="T16" fmla="*/ 51 w 296"/>
                    <a:gd name="T17" fmla="*/ 153 h 171"/>
                    <a:gd name="T18" fmla="*/ 0 w 296"/>
                    <a:gd name="T19" fmla="*/ 153 h 171"/>
                    <a:gd name="T20" fmla="*/ 76 w 296"/>
                    <a:gd name="T21" fmla="*/ 114 h 171"/>
                    <a:gd name="T22" fmla="*/ 99 w 296"/>
                    <a:gd name="T23" fmla="*/ 60 h 171"/>
                    <a:gd name="T24" fmla="*/ 102 w 296"/>
                    <a:gd name="T25" fmla="*/ 0 h 171"/>
                    <a:gd name="T26" fmla="*/ 102 w 296"/>
                    <a:gd name="T27" fmla="*/ 0 h 171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296" h="171">
                      <a:moveTo>
                        <a:pt x="80" y="0"/>
                      </a:moveTo>
                      <a:lnTo>
                        <a:pt x="158" y="29"/>
                      </a:lnTo>
                      <a:lnTo>
                        <a:pt x="220" y="85"/>
                      </a:lnTo>
                      <a:lnTo>
                        <a:pt x="277" y="135"/>
                      </a:lnTo>
                      <a:lnTo>
                        <a:pt x="296" y="171"/>
                      </a:lnTo>
                      <a:lnTo>
                        <a:pt x="179" y="81"/>
                      </a:lnTo>
                      <a:lnTo>
                        <a:pt x="108" y="60"/>
                      </a:lnTo>
                      <a:lnTo>
                        <a:pt x="91" y="100"/>
                      </a:lnTo>
                      <a:lnTo>
                        <a:pt x="40" y="114"/>
                      </a:lnTo>
                      <a:lnTo>
                        <a:pt x="0" y="114"/>
                      </a:lnTo>
                      <a:lnTo>
                        <a:pt x="60" y="85"/>
                      </a:lnTo>
                      <a:lnTo>
                        <a:pt x="78" y="45"/>
                      </a:lnTo>
                      <a:lnTo>
                        <a:pt x="80" y="0"/>
                      </a:lnTo>
                      <a:close/>
                    </a:path>
                  </a:pathLst>
                </a:custGeom>
                <a:solidFill>
                  <a:srgbClr val="FFF0D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41" name="Freeform 167"/>
                <p:cNvSpPr>
                  <a:spLocks/>
                </p:cNvSpPr>
                <p:nvPr/>
              </p:nvSpPr>
              <p:spPr bwMode="auto">
                <a:xfrm>
                  <a:off x="2229" y="2034"/>
                  <a:ext cx="388" cy="214"/>
                </a:xfrm>
                <a:custGeom>
                  <a:avLst/>
                  <a:gdLst>
                    <a:gd name="T0" fmla="*/ 369 w 305"/>
                    <a:gd name="T1" fmla="*/ 74 h 160"/>
                    <a:gd name="T2" fmla="*/ 301 w 305"/>
                    <a:gd name="T3" fmla="*/ 147 h 160"/>
                    <a:gd name="T4" fmla="*/ 205 w 305"/>
                    <a:gd name="T5" fmla="*/ 209 h 160"/>
                    <a:gd name="T6" fmla="*/ 128 w 305"/>
                    <a:gd name="T7" fmla="*/ 214 h 160"/>
                    <a:gd name="T8" fmla="*/ 41 w 305"/>
                    <a:gd name="T9" fmla="*/ 210 h 160"/>
                    <a:gd name="T10" fmla="*/ 0 w 305"/>
                    <a:gd name="T11" fmla="*/ 201 h 160"/>
                    <a:gd name="T12" fmla="*/ 123 w 305"/>
                    <a:gd name="T13" fmla="*/ 183 h 160"/>
                    <a:gd name="T14" fmla="*/ 232 w 305"/>
                    <a:gd name="T15" fmla="*/ 151 h 160"/>
                    <a:gd name="T16" fmla="*/ 315 w 305"/>
                    <a:gd name="T17" fmla="*/ 87 h 160"/>
                    <a:gd name="T18" fmla="*/ 388 w 305"/>
                    <a:gd name="T19" fmla="*/ 0 h 160"/>
                    <a:gd name="T20" fmla="*/ 369 w 305"/>
                    <a:gd name="T21" fmla="*/ 74 h 160"/>
                    <a:gd name="T22" fmla="*/ 369 w 305"/>
                    <a:gd name="T23" fmla="*/ 74 h 160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305" h="160">
                      <a:moveTo>
                        <a:pt x="290" y="55"/>
                      </a:moveTo>
                      <a:lnTo>
                        <a:pt x="237" y="110"/>
                      </a:lnTo>
                      <a:lnTo>
                        <a:pt x="161" y="156"/>
                      </a:lnTo>
                      <a:lnTo>
                        <a:pt x="101" y="160"/>
                      </a:lnTo>
                      <a:lnTo>
                        <a:pt x="32" y="157"/>
                      </a:lnTo>
                      <a:lnTo>
                        <a:pt x="0" y="150"/>
                      </a:lnTo>
                      <a:lnTo>
                        <a:pt x="97" y="137"/>
                      </a:lnTo>
                      <a:lnTo>
                        <a:pt x="182" y="113"/>
                      </a:lnTo>
                      <a:lnTo>
                        <a:pt x="248" y="65"/>
                      </a:lnTo>
                      <a:lnTo>
                        <a:pt x="305" y="0"/>
                      </a:lnTo>
                      <a:lnTo>
                        <a:pt x="290" y="55"/>
                      </a:lnTo>
                      <a:close/>
                    </a:path>
                  </a:pathLst>
                </a:custGeom>
                <a:solidFill>
                  <a:srgbClr val="FFF0D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42" name="Freeform 168"/>
                <p:cNvSpPr>
                  <a:spLocks/>
                </p:cNvSpPr>
                <p:nvPr/>
              </p:nvSpPr>
              <p:spPr bwMode="auto">
                <a:xfrm>
                  <a:off x="1782" y="2062"/>
                  <a:ext cx="212" cy="114"/>
                </a:xfrm>
                <a:custGeom>
                  <a:avLst/>
                  <a:gdLst>
                    <a:gd name="T0" fmla="*/ 209 w 166"/>
                    <a:gd name="T1" fmla="*/ 0 h 85"/>
                    <a:gd name="T2" fmla="*/ 5 w 166"/>
                    <a:gd name="T3" fmla="*/ 55 h 85"/>
                    <a:gd name="T4" fmla="*/ 34 w 166"/>
                    <a:gd name="T5" fmla="*/ 64 h 85"/>
                    <a:gd name="T6" fmla="*/ 0 w 166"/>
                    <a:gd name="T7" fmla="*/ 87 h 85"/>
                    <a:gd name="T8" fmla="*/ 45 w 166"/>
                    <a:gd name="T9" fmla="*/ 99 h 85"/>
                    <a:gd name="T10" fmla="*/ 45 w 166"/>
                    <a:gd name="T11" fmla="*/ 114 h 85"/>
                    <a:gd name="T12" fmla="*/ 212 w 166"/>
                    <a:gd name="T13" fmla="*/ 39 h 85"/>
                    <a:gd name="T14" fmla="*/ 209 w 166"/>
                    <a:gd name="T15" fmla="*/ 0 h 85"/>
                    <a:gd name="T16" fmla="*/ 209 w 166"/>
                    <a:gd name="T17" fmla="*/ 0 h 8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66" h="85">
                      <a:moveTo>
                        <a:pt x="164" y="0"/>
                      </a:moveTo>
                      <a:lnTo>
                        <a:pt x="4" y="41"/>
                      </a:lnTo>
                      <a:lnTo>
                        <a:pt x="27" y="48"/>
                      </a:lnTo>
                      <a:lnTo>
                        <a:pt x="0" y="65"/>
                      </a:lnTo>
                      <a:lnTo>
                        <a:pt x="35" y="74"/>
                      </a:lnTo>
                      <a:lnTo>
                        <a:pt x="35" y="85"/>
                      </a:lnTo>
                      <a:lnTo>
                        <a:pt x="166" y="29"/>
                      </a:lnTo>
                      <a:lnTo>
                        <a:pt x="164" y="0"/>
                      </a:lnTo>
                      <a:close/>
                    </a:path>
                  </a:pathLst>
                </a:custGeom>
                <a:solidFill>
                  <a:srgbClr val="FFF0D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43" name="Freeform 169"/>
                <p:cNvSpPr>
                  <a:spLocks/>
                </p:cNvSpPr>
                <p:nvPr/>
              </p:nvSpPr>
              <p:spPr bwMode="auto">
                <a:xfrm>
                  <a:off x="2733" y="2103"/>
                  <a:ext cx="153" cy="136"/>
                </a:xfrm>
                <a:custGeom>
                  <a:avLst/>
                  <a:gdLst>
                    <a:gd name="T0" fmla="*/ 10 w 120"/>
                    <a:gd name="T1" fmla="*/ 0 h 102"/>
                    <a:gd name="T2" fmla="*/ 153 w 120"/>
                    <a:gd name="T3" fmla="*/ 93 h 102"/>
                    <a:gd name="T4" fmla="*/ 125 w 120"/>
                    <a:gd name="T5" fmla="*/ 101 h 102"/>
                    <a:gd name="T6" fmla="*/ 148 w 120"/>
                    <a:gd name="T7" fmla="*/ 129 h 102"/>
                    <a:gd name="T8" fmla="*/ 121 w 120"/>
                    <a:gd name="T9" fmla="*/ 136 h 102"/>
                    <a:gd name="T10" fmla="*/ 0 w 120"/>
                    <a:gd name="T11" fmla="*/ 39 h 102"/>
                    <a:gd name="T12" fmla="*/ 10 w 120"/>
                    <a:gd name="T13" fmla="*/ 0 h 102"/>
                    <a:gd name="T14" fmla="*/ 10 w 120"/>
                    <a:gd name="T15" fmla="*/ 0 h 10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20" h="102">
                      <a:moveTo>
                        <a:pt x="8" y="0"/>
                      </a:moveTo>
                      <a:lnTo>
                        <a:pt x="120" y="70"/>
                      </a:lnTo>
                      <a:lnTo>
                        <a:pt x="98" y="76"/>
                      </a:lnTo>
                      <a:lnTo>
                        <a:pt x="116" y="97"/>
                      </a:lnTo>
                      <a:lnTo>
                        <a:pt x="95" y="102"/>
                      </a:lnTo>
                      <a:lnTo>
                        <a:pt x="0" y="29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FFF0D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44" name="Freeform 170"/>
                <p:cNvSpPr>
                  <a:spLocks/>
                </p:cNvSpPr>
                <p:nvPr/>
              </p:nvSpPr>
              <p:spPr bwMode="auto">
                <a:xfrm>
                  <a:off x="2151" y="1657"/>
                  <a:ext cx="106" cy="94"/>
                </a:xfrm>
                <a:custGeom>
                  <a:avLst/>
                  <a:gdLst>
                    <a:gd name="T0" fmla="*/ 84 w 83"/>
                    <a:gd name="T1" fmla="*/ 0 h 70"/>
                    <a:gd name="T2" fmla="*/ 84 w 83"/>
                    <a:gd name="T3" fmla="*/ 28 h 70"/>
                    <a:gd name="T4" fmla="*/ 49 w 83"/>
                    <a:gd name="T5" fmla="*/ 54 h 70"/>
                    <a:gd name="T6" fmla="*/ 24 w 83"/>
                    <a:gd name="T7" fmla="*/ 56 h 70"/>
                    <a:gd name="T8" fmla="*/ 1 w 83"/>
                    <a:gd name="T9" fmla="*/ 35 h 70"/>
                    <a:gd name="T10" fmla="*/ 0 w 83"/>
                    <a:gd name="T11" fmla="*/ 54 h 70"/>
                    <a:gd name="T12" fmla="*/ 22 w 83"/>
                    <a:gd name="T13" fmla="*/ 87 h 70"/>
                    <a:gd name="T14" fmla="*/ 55 w 83"/>
                    <a:gd name="T15" fmla="*/ 94 h 70"/>
                    <a:gd name="T16" fmla="*/ 84 w 83"/>
                    <a:gd name="T17" fmla="*/ 81 h 70"/>
                    <a:gd name="T18" fmla="*/ 101 w 83"/>
                    <a:gd name="T19" fmla="*/ 56 h 70"/>
                    <a:gd name="T20" fmla="*/ 106 w 83"/>
                    <a:gd name="T21" fmla="*/ 21 h 70"/>
                    <a:gd name="T22" fmla="*/ 98 w 83"/>
                    <a:gd name="T23" fmla="*/ 4 h 70"/>
                    <a:gd name="T24" fmla="*/ 84 w 83"/>
                    <a:gd name="T25" fmla="*/ 0 h 70"/>
                    <a:gd name="T26" fmla="*/ 84 w 83"/>
                    <a:gd name="T27" fmla="*/ 0 h 70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83" h="70">
                      <a:moveTo>
                        <a:pt x="66" y="0"/>
                      </a:moveTo>
                      <a:lnTo>
                        <a:pt x="66" y="21"/>
                      </a:lnTo>
                      <a:lnTo>
                        <a:pt x="38" y="40"/>
                      </a:lnTo>
                      <a:lnTo>
                        <a:pt x="19" y="42"/>
                      </a:lnTo>
                      <a:lnTo>
                        <a:pt x="1" y="26"/>
                      </a:lnTo>
                      <a:lnTo>
                        <a:pt x="0" y="40"/>
                      </a:lnTo>
                      <a:lnTo>
                        <a:pt x="17" y="65"/>
                      </a:lnTo>
                      <a:lnTo>
                        <a:pt x="43" y="70"/>
                      </a:lnTo>
                      <a:lnTo>
                        <a:pt x="66" y="60"/>
                      </a:lnTo>
                      <a:lnTo>
                        <a:pt x="79" y="42"/>
                      </a:lnTo>
                      <a:lnTo>
                        <a:pt x="83" y="16"/>
                      </a:lnTo>
                      <a:lnTo>
                        <a:pt x="77" y="3"/>
                      </a:lnTo>
                      <a:lnTo>
                        <a:pt x="6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45" name="Freeform 171"/>
                <p:cNvSpPr>
                  <a:spLocks/>
                </p:cNvSpPr>
                <p:nvPr/>
              </p:nvSpPr>
              <p:spPr bwMode="auto">
                <a:xfrm>
                  <a:off x="1958" y="1557"/>
                  <a:ext cx="35" cy="48"/>
                </a:xfrm>
                <a:custGeom>
                  <a:avLst/>
                  <a:gdLst>
                    <a:gd name="T0" fmla="*/ 35 w 27"/>
                    <a:gd name="T1" fmla="*/ 0 h 36"/>
                    <a:gd name="T2" fmla="*/ 9 w 27"/>
                    <a:gd name="T3" fmla="*/ 16 h 36"/>
                    <a:gd name="T4" fmla="*/ 0 w 27"/>
                    <a:gd name="T5" fmla="*/ 45 h 36"/>
                    <a:gd name="T6" fmla="*/ 8 w 27"/>
                    <a:gd name="T7" fmla="*/ 48 h 36"/>
                    <a:gd name="T8" fmla="*/ 26 w 27"/>
                    <a:gd name="T9" fmla="*/ 36 h 36"/>
                    <a:gd name="T10" fmla="*/ 30 w 27"/>
                    <a:gd name="T11" fmla="*/ 16 h 36"/>
                    <a:gd name="T12" fmla="*/ 35 w 27"/>
                    <a:gd name="T13" fmla="*/ 0 h 36"/>
                    <a:gd name="T14" fmla="*/ 35 w 27"/>
                    <a:gd name="T15" fmla="*/ 0 h 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7" h="36">
                      <a:moveTo>
                        <a:pt x="27" y="0"/>
                      </a:moveTo>
                      <a:lnTo>
                        <a:pt x="7" y="12"/>
                      </a:lnTo>
                      <a:lnTo>
                        <a:pt x="0" y="34"/>
                      </a:lnTo>
                      <a:lnTo>
                        <a:pt x="6" y="36"/>
                      </a:lnTo>
                      <a:lnTo>
                        <a:pt x="20" y="27"/>
                      </a:lnTo>
                      <a:lnTo>
                        <a:pt x="23" y="12"/>
                      </a:lnTo>
                      <a:lnTo>
                        <a:pt x="27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46" name="Freeform 172"/>
                <p:cNvSpPr>
                  <a:spLocks/>
                </p:cNvSpPr>
                <p:nvPr/>
              </p:nvSpPr>
              <p:spPr bwMode="auto">
                <a:xfrm>
                  <a:off x="2889" y="1651"/>
                  <a:ext cx="22" cy="66"/>
                </a:xfrm>
                <a:custGeom>
                  <a:avLst/>
                  <a:gdLst>
                    <a:gd name="T0" fmla="*/ 22 w 17"/>
                    <a:gd name="T1" fmla="*/ 0 h 50"/>
                    <a:gd name="T2" fmla="*/ 0 w 17"/>
                    <a:gd name="T3" fmla="*/ 66 h 50"/>
                    <a:gd name="T4" fmla="*/ 13 w 17"/>
                    <a:gd name="T5" fmla="*/ 63 h 50"/>
                    <a:gd name="T6" fmla="*/ 22 w 17"/>
                    <a:gd name="T7" fmla="*/ 0 h 50"/>
                    <a:gd name="T8" fmla="*/ 22 w 17"/>
                    <a:gd name="T9" fmla="*/ 0 h 5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7" h="50">
                      <a:moveTo>
                        <a:pt x="17" y="0"/>
                      </a:moveTo>
                      <a:lnTo>
                        <a:pt x="0" y="50"/>
                      </a:lnTo>
                      <a:lnTo>
                        <a:pt x="10" y="48"/>
                      </a:lnTo>
                      <a:lnTo>
                        <a:pt x="17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47" name="Freeform 173"/>
                <p:cNvSpPr>
                  <a:spLocks/>
                </p:cNvSpPr>
                <p:nvPr/>
              </p:nvSpPr>
              <p:spPr bwMode="auto">
                <a:xfrm>
                  <a:off x="2914" y="1661"/>
                  <a:ext cx="13" cy="52"/>
                </a:xfrm>
                <a:custGeom>
                  <a:avLst/>
                  <a:gdLst>
                    <a:gd name="T0" fmla="*/ 0 w 10"/>
                    <a:gd name="T1" fmla="*/ 0 h 39"/>
                    <a:gd name="T2" fmla="*/ 0 w 10"/>
                    <a:gd name="T3" fmla="*/ 52 h 39"/>
                    <a:gd name="T4" fmla="*/ 13 w 10"/>
                    <a:gd name="T5" fmla="*/ 52 h 39"/>
                    <a:gd name="T6" fmla="*/ 0 w 10"/>
                    <a:gd name="T7" fmla="*/ 0 h 39"/>
                    <a:gd name="T8" fmla="*/ 0 w 10"/>
                    <a:gd name="T9" fmla="*/ 0 h 3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0" h="39">
                      <a:moveTo>
                        <a:pt x="0" y="0"/>
                      </a:moveTo>
                      <a:lnTo>
                        <a:pt x="0" y="39"/>
                      </a:lnTo>
                      <a:lnTo>
                        <a:pt x="10" y="3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48" name="Freeform 174"/>
                <p:cNvSpPr>
                  <a:spLocks/>
                </p:cNvSpPr>
                <p:nvPr/>
              </p:nvSpPr>
              <p:spPr bwMode="auto">
                <a:xfrm>
                  <a:off x="2267" y="1457"/>
                  <a:ext cx="251" cy="136"/>
                </a:xfrm>
                <a:custGeom>
                  <a:avLst/>
                  <a:gdLst>
                    <a:gd name="T0" fmla="*/ 112 w 197"/>
                    <a:gd name="T1" fmla="*/ 1 h 102"/>
                    <a:gd name="T2" fmla="*/ 48 w 197"/>
                    <a:gd name="T3" fmla="*/ 0 h 102"/>
                    <a:gd name="T4" fmla="*/ 15 w 197"/>
                    <a:gd name="T5" fmla="*/ 23 h 102"/>
                    <a:gd name="T6" fmla="*/ 0 w 197"/>
                    <a:gd name="T7" fmla="*/ 75 h 102"/>
                    <a:gd name="T8" fmla="*/ 75 w 197"/>
                    <a:gd name="T9" fmla="*/ 85 h 102"/>
                    <a:gd name="T10" fmla="*/ 138 w 197"/>
                    <a:gd name="T11" fmla="*/ 108 h 102"/>
                    <a:gd name="T12" fmla="*/ 208 w 197"/>
                    <a:gd name="T13" fmla="*/ 136 h 102"/>
                    <a:gd name="T14" fmla="*/ 163 w 197"/>
                    <a:gd name="T15" fmla="*/ 75 h 102"/>
                    <a:gd name="T16" fmla="*/ 229 w 197"/>
                    <a:gd name="T17" fmla="*/ 76 h 102"/>
                    <a:gd name="T18" fmla="*/ 194 w 197"/>
                    <a:gd name="T19" fmla="*/ 47 h 102"/>
                    <a:gd name="T20" fmla="*/ 251 w 197"/>
                    <a:gd name="T21" fmla="*/ 41 h 102"/>
                    <a:gd name="T22" fmla="*/ 182 w 197"/>
                    <a:gd name="T23" fmla="*/ 16 h 102"/>
                    <a:gd name="T24" fmla="*/ 112 w 197"/>
                    <a:gd name="T25" fmla="*/ 1 h 102"/>
                    <a:gd name="T26" fmla="*/ 112 w 197"/>
                    <a:gd name="T27" fmla="*/ 1 h 102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197" h="102">
                      <a:moveTo>
                        <a:pt x="88" y="1"/>
                      </a:moveTo>
                      <a:lnTo>
                        <a:pt x="38" y="0"/>
                      </a:lnTo>
                      <a:lnTo>
                        <a:pt x="12" y="17"/>
                      </a:lnTo>
                      <a:lnTo>
                        <a:pt x="0" y="56"/>
                      </a:lnTo>
                      <a:lnTo>
                        <a:pt x="59" y="64"/>
                      </a:lnTo>
                      <a:lnTo>
                        <a:pt x="108" y="81"/>
                      </a:lnTo>
                      <a:lnTo>
                        <a:pt x="163" y="102"/>
                      </a:lnTo>
                      <a:lnTo>
                        <a:pt x="128" y="56"/>
                      </a:lnTo>
                      <a:lnTo>
                        <a:pt x="180" y="57"/>
                      </a:lnTo>
                      <a:lnTo>
                        <a:pt x="152" y="35"/>
                      </a:lnTo>
                      <a:lnTo>
                        <a:pt x="197" y="31"/>
                      </a:lnTo>
                      <a:lnTo>
                        <a:pt x="143" y="12"/>
                      </a:lnTo>
                      <a:lnTo>
                        <a:pt x="88" y="1"/>
                      </a:lnTo>
                      <a:close/>
                    </a:path>
                  </a:pathLst>
                </a:custGeom>
                <a:solidFill>
                  <a:srgbClr val="E5E5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49" name="Freeform 175"/>
                <p:cNvSpPr>
                  <a:spLocks/>
                </p:cNvSpPr>
                <p:nvPr/>
              </p:nvSpPr>
              <p:spPr bwMode="auto">
                <a:xfrm>
                  <a:off x="2287" y="1466"/>
                  <a:ext cx="109" cy="67"/>
                </a:xfrm>
                <a:custGeom>
                  <a:avLst/>
                  <a:gdLst>
                    <a:gd name="T0" fmla="*/ 26 w 85"/>
                    <a:gd name="T1" fmla="*/ 4 h 50"/>
                    <a:gd name="T2" fmla="*/ 0 w 85"/>
                    <a:gd name="T3" fmla="*/ 46 h 50"/>
                    <a:gd name="T4" fmla="*/ 1 w 85"/>
                    <a:gd name="T5" fmla="*/ 58 h 50"/>
                    <a:gd name="T6" fmla="*/ 58 w 85"/>
                    <a:gd name="T7" fmla="*/ 64 h 50"/>
                    <a:gd name="T8" fmla="*/ 87 w 85"/>
                    <a:gd name="T9" fmla="*/ 67 h 50"/>
                    <a:gd name="T10" fmla="*/ 71 w 85"/>
                    <a:gd name="T11" fmla="*/ 40 h 50"/>
                    <a:gd name="T12" fmla="*/ 104 w 85"/>
                    <a:gd name="T13" fmla="*/ 38 h 50"/>
                    <a:gd name="T14" fmla="*/ 80 w 85"/>
                    <a:gd name="T15" fmla="*/ 16 h 50"/>
                    <a:gd name="T16" fmla="*/ 109 w 85"/>
                    <a:gd name="T17" fmla="*/ 3 h 50"/>
                    <a:gd name="T18" fmla="*/ 58 w 85"/>
                    <a:gd name="T19" fmla="*/ 0 h 50"/>
                    <a:gd name="T20" fmla="*/ 26 w 85"/>
                    <a:gd name="T21" fmla="*/ 4 h 50"/>
                    <a:gd name="T22" fmla="*/ 26 w 85"/>
                    <a:gd name="T23" fmla="*/ 4 h 50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85" h="50">
                      <a:moveTo>
                        <a:pt x="20" y="3"/>
                      </a:moveTo>
                      <a:lnTo>
                        <a:pt x="0" y="34"/>
                      </a:lnTo>
                      <a:lnTo>
                        <a:pt x="1" y="43"/>
                      </a:lnTo>
                      <a:lnTo>
                        <a:pt x="45" y="48"/>
                      </a:lnTo>
                      <a:lnTo>
                        <a:pt x="68" y="50"/>
                      </a:lnTo>
                      <a:lnTo>
                        <a:pt x="55" y="30"/>
                      </a:lnTo>
                      <a:lnTo>
                        <a:pt x="81" y="28"/>
                      </a:lnTo>
                      <a:lnTo>
                        <a:pt x="62" y="12"/>
                      </a:lnTo>
                      <a:lnTo>
                        <a:pt x="85" y="2"/>
                      </a:lnTo>
                      <a:lnTo>
                        <a:pt x="45" y="0"/>
                      </a:lnTo>
                      <a:lnTo>
                        <a:pt x="20" y="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50" name="Freeform 176"/>
                <p:cNvSpPr>
                  <a:spLocks/>
                </p:cNvSpPr>
                <p:nvPr/>
              </p:nvSpPr>
              <p:spPr bwMode="auto">
                <a:xfrm>
                  <a:off x="2545" y="1558"/>
                  <a:ext cx="72" cy="115"/>
                </a:xfrm>
                <a:custGeom>
                  <a:avLst/>
                  <a:gdLst>
                    <a:gd name="T0" fmla="*/ 72 w 57"/>
                    <a:gd name="T1" fmla="*/ 17 h 86"/>
                    <a:gd name="T2" fmla="*/ 34 w 57"/>
                    <a:gd name="T3" fmla="*/ 115 h 86"/>
                    <a:gd name="T4" fmla="*/ 0 w 57"/>
                    <a:gd name="T5" fmla="*/ 80 h 86"/>
                    <a:gd name="T6" fmla="*/ 34 w 57"/>
                    <a:gd name="T7" fmla="*/ 53 h 86"/>
                    <a:gd name="T8" fmla="*/ 38 w 57"/>
                    <a:gd name="T9" fmla="*/ 15 h 86"/>
                    <a:gd name="T10" fmla="*/ 57 w 57"/>
                    <a:gd name="T11" fmla="*/ 0 h 86"/>
                    <a:gd name="T12" fmla="*/ 72 w 57"/>
                    <a:gd name="T13" fmla="*/ 17 h 86"/>
                    <a:gd name="T14" fmla="*/ 72 w 57"/>
                    <a:gd name="T15" fmla="*/ 17 h 8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57" h="86">
                      <a:moveTo>
                        <a:pt x="57" y="13"/>
                      </a:moveTo>
                      <a:lnTo>
                        <a:pt x="27" y="86"/>
                      </a:lnTo>
                      <a:lnTo>
                        <a:pt x="0" y="60"/>
                      </a:lnTo>
                      <a:lnTo>
                        <a:pt x="27" y="40"/>
                      </a:lnTo>
                      <a:lnTo>
                        <a:pt x="30" y="11"/>
                      </a:lnTo>
                      <a:lnTo>
                        <a:pt x="45" y="0"/>
                      </a:lnTo>
                      <a:lnTo>
                        <a:pt x="57" y="13"/>
                      </a:lnTo>
                      <a:close/>
                    </a:path>
                  </a:pathLst>
                </a:custGeom>
                <a:solidFill>
                  <a:srgbClr val="8989A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51" name="Freeform 177"/>
                <p:cNvSpPr>
                  <a:spLocks/>
                </p:cNvSpPr>
                <p:nvPr/>
              </p:nvSpPr>
              <p:spPr bwMode="auto">
                <a:xfrm>
                  <a:off x="2254" y="1296"/>
                  <a:ext cx="521" cy="308"/>
                </a:xfrm>
                <a:custGeom>
                  <a:avLst/>
                  <a:gdLst>
                    <a:gd name="T0" fmla="*/ 420 w 409"/>
                    <a:gd name="T1" fmla="*/ 308 h 230"/>
                    <a:gd name="T2" fmla="*/ 521 w 409"/>
                    <a:gd name="T3" fmla="*/ 260 h 230"/>
                    <a:gd name="T4" fmla="*/ 302 w 409"/>
                    <a:gd name="T5" fmla="*/ 0 h 230"/>
                    <a:gd name="T6" fmla="*/ 61 w 409"/>
                    <a:gd name="T7" fmla="*/ 86 h 230"/>
                    <a:gd name="T8" fmla="*/ 0 w 409"/>
                    <a:gd name="T9" fmla="*/ 110 h 230"/>
                    <a:gd name="T10" fmla="*/ 47 w 409"/>
                    <a:gd name="T11" fmla="*/ 117 h 230"/>
                    <a:gd name="T12" fmla="*/ 139 w 409"/>
                    <a:gd name="T13" fmla="*/ 114 h 230"/>
                    <a:gd name="T14" fmla="*/ 232 w 409"/>
                    <a:gd name="T15" fmla="*/ 137 h 230"/>
                    <a:gd name="T16" fmla="*/ 310 w 409"/>
                    <a:gd name="T17" fmla="*/ 170 h 230"/>
                    <a:gd name="T18" fmla="*/ 380 w 409"/>
                    <a:gd name="T19" fmla="*/ 210 h 230"/>
                    <a:gd name="T20" fmla="*/ 401 w 409"/>
                    <a:gd name="T21" fmla="*/ 241 h 230"/>
                    <a:gd name="T22" fmla="*/ 419 w 409"/>
                    <a:gd name="T23" fmla="*/ 277 h 230"/>
                    <a:gd name="T24" fmla="*/ 420 w 409"/>
                    <a:gd name="T25" fmla="*/ 308 h 230"/>
                    <a:gd name="T26" fmla="*/ 420 w 409"/>
                    <a:gd name="T27" fmla="*/ 308 h 230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409" h="230">
                      <a:moveTo>
                        <a:pt x="330" y="230"/>
                      </a:moveTo>
                      <a:lnTo>
                        <a:pt x="409" y="194"/>
                      </a:lnTo>
                      <a:lnTo>
                        <a:pt x="237" y="0"/>
                      </a:lnTo>
                      <a:lnTo>
                        <a:pt x="48" y="64"/>
                      </a:lnTo>
                      <a:lnTo>
                        <a:pt x="0" y="82"/>
                      </a:lnTo>
                      <a:lnTo>
                        <a:pt x="37" y="87"/>
                      </a:lnTo>
                      <a:lnTo>
                        <a:pt x="109" y="85"/>
                      </a:lnTo>
                      <a:lnTo>
                        <a:pt x="182" y="102"/>
                      </a:lnTo>
                      <a:lnTo>
                        <a:pt x="243" y="127"/>
                      </a:lnTo>
                      <a:lnTo>
                        <a:pt x="298" y="157"/>
                      </a:lnTo>
                      <a:lnTo>
                        <a:pt x="315" y="180"/>
                      </a:lnTo>
                      <a:lnTo>
                        <a:pt x="329" y="207"/>
                      </a:lnTo>
                      <a:lnTo>
                        <a:pt x="330" y="230"/>
                      </a:lnTo>
                      <a:close/>
                    </a:path>
                  </a:pathLst>
                </a:custGeom>
                <a:solidFill>
                  <a:srgbClr val="B8B8D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52" name="Freeform 178"/>
                <p:cNvSpPr>
                  <a:spLocks/>
                </p:cNvSpPr>
                <p:nvPr/>
              </p:nvSpPr>
              <p:spPr bwMode="auto">
                <a:xfrm>
                  <a:off x="2379" y="1311"/>
                  <a:ext cx="375" cy="269"/>
                </a:xfrm>
                <a:custGeom>
                  <a:avLst/>
                  <a:gdLst>
                    <a:gd name="T0" fmla="*/ 171 w 294"/>
                    <a:gd name="T1" fmla="*/ 0 h 201"/>
                    <a:gd name="T2" fmla="*/ 375 w 294"/>
                    <a:gd name="T3" fmla="*/ 238 h 201"/>
                    <a:gd name="T4" fmla="*/ 315 w 294"/>
                    <a:gd name="T5" fmla="*/ 269 h 201"/>
                    <a:gd name="T6" fmla="*/ 306 w 294"/>
                    <a:gd name="T7" fmla="*/ 202 h 201"/>
                    <a:gd name="T8" fmla="*/ 246 w 294"/>
                    <a:gd name="T9" fmla="*/ 155 h 201"/>
                    <a:gd name="T10" fmla="*/ 172 w 294"/>
                    <a:gd name="T11" fmla="*/ 107 h 201"/>
                    <a:gd name="T12" fmla="*/ 59 w 294"/>
                    <a:gd name="T13" fmla="*/ 64 h 201"/>
                    <a:gd name="T14" fmla="*/ 0 w 294"/>
                    <a:gd name="T15" fmla="*/ 60 h 201"/>
                    <a:gd name="T16" fmla="*/ 171 w 294"/>
                    <a:gd name="T17" fmla="*/ 0 h 201"/>
                    <a:gd name="T18" fmla="*/ 171 w 294"/>
                    <a:gd name="T19" fmla="*/ 0 h 201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294" h="201">
                      <a:moveTo>
                        <a:pt x="134" y="0"/>
                      </a:moveTo>
                      <a:lnTo>
                        <a:pt x="294" y="178"/>
                      </a:lnTo>
                      <a:lnTo>
                        <a:pt x="247" y="201"/>
                      </a:lnTo>
                      <a:lnTo>
                        <a:pt x="240" y="151"/>
                      </a:lnTo>
                      <a:lnTo>
                        <a:pt x="193" y="116"/>
                      </a:lnTo>
                      <a:lnTo>
                        <a:pt x="135" y="80"/>
                      </a:lnTo>
                      <a:lnTo>
                        <a:pt x="46" y="48"/>
                      </a:lnTo>
                      <a:lnTo>
                        <a:pt x="0" y="45"/>
                      </a:lnTo>
                      <a:lnTo>
                        <a:pt x="134" y="0"/>
                      </a:lnTo>
                      <a:close/>
                    </a:path>
                  </a:pathLst>
                </a:custGeom>
                <a:solidFill>
                  <a:srgbClr val="E5E5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53" name="Freeform 179"/>
                <p:cNvSpPr>
                  <a:spLocks/>
                </p:cNvSpPr>
                <p:nvPr/>
              </p:nvSpPr>
              <p:spPr bwMode="auto">
                <a:xfrm>
                  <a:off x="2199" y="2330"/>
                  <a:ext cx="50" cy="214"/>
                </a:xfrm>
                <a:custGeom>
                  <a:avLst/>
                  <a:gdLst>
                    <a:gd name="T0" fmla="*/ 14 w 39"/>
                    <a:gd name="T1" fmla="*/ 0 h 160"/>
                    <a:gd name="T2" fmla="*/ 12 w 39"/>
                    <a:gd name="T3" fmla="*/ 96 h 160"/>
                    <a:gd name="T4" fmla="*/ 6 w 39"/>
                    <a:gd name="T5" fmla="*/ 174 h 160"/>
                    <a:gd name="T6" fmla="*/ 0 w 39"/>
                    <a:gd name="T7" fmla="*/ 205 h 160"/>
                    <a:gd name="T8" fmla="*/ 37 w 39"/>
                    <a:gd name="T9" fmla="*/ 214 h 160"/>
                    <a:gd name="T10" fmla="*/ 33 w 39"/>
                    <a:gd name="T11" fmla="*/ 147 h 160"/>
                    <a:gd name="T12" fmla="*/ 40 w 39"/>
                    <a:gd name="T13" fmla="*/ 74 h 160"/>
                    <a:gd name="T14" fmla="*/ 50 w 39"/>
                    <a:gd name="T15" fmla="*/ 3 h 160"/>
                    <a:gd name="T16" fmla="*/ 14 w 39"/>
                    <a:gd name="T17" fmla="*/ 0 h 160"/>
                    <a:gd name="T18" fmla="*/ 14 w 39"/>
                    <a:gd name="T19" fmla="*/ 0 h 16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39" h="160">
                      <a:moveTo>
                        <a:pt x="11" y="0"/>
                      </a:moveTo>
                      <a:lnTo>
                        <a:pt x="9" y="72"/>
                      </a:lnTo>
                      <a:lnTo>
                        <a:pt x="5" y="130"/>
                      </a:lnTo>
                      <a:lnTo>
                        <a:pt x="0" y="153"/>
                      </a:lnTo>
                      <a:lnTo>
                        <a:pt x="29" y="160"/>
                      </a:lnTo>
                      <a:lnTo>
                        <a:pt x="26" y="110"/>
                      </a:lnTo>
                      <a:lnTo>
                        <a:pt x="31" y="55"/>
                      </a:lnTo>
                      <a:lnTo>
                        <a:pt x="39" y="2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3399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54" name="Freeform 180"/>
                <p:cNvSpPr>
                  <a:spLocks/>
                </p:cNvSpPr>
                <p:nvPr/>
              </p:nvSpPr>
              <p:spPr bwMode="auto">
                <a:xfrm>
                  <a:off x="2267" y="2338"/>
                  <a:ext cx="50" cy="222"/>
                </a:xfrm>
                <a:custGeom>
                  <a:avLst/>
                  <a:gdLst>
                    <a:gd name="T0" fmla="*/ 15 w 39"/>
                    <a:gd name="T1" fmla="*/ 1 h 166"/>
                    <a:gd name="T2" fmla="*/ 0 w 39"/>
                    <a:gd name="T3" fmla="*/ 95 h 166"/>
                    <a:gd name="T4" fmla="*/ 6 w 39"/>
                    <a:gd name="T5" fmla="*/ 182 h 166"/>
                    <a:gd name="T6" fmla="*/ 9 w 39"/>
                    <a:gd name="T7" fmla="*/ 214 h 166"/>
                    <a:gd name="T8" fmla="*/ 41 w 39"/>
                    <a:gd name="T9" fmla="*/ 222 h 166"/>
                    <a:gd name="T10" fmla="*/ 29 w 39"/>
                    <a:gd name="T11" fmla="*/ 156 h 166"/>
                    <a:gd name="T12" fmla="*/ 36 w 39"/>
                    <a:gd name="T13" fmla="*/ 86 h 166"/>
                    <a:gd name="T14" fmla="*/ 50 w 39"/>
                    <a:gd name="T15" fmla="*/ 12 h 166"/>
                    <a:gd name="T16" fmla="*/ 50 w 39"/>
                    <a:gd name="T17" fmla="*/ 0 h 166"/>
                    <a:gd name="T18" fmla="*/ 15 w 39"/>
                    <a:gd name="T19" fmla="*/ 1 h 166"/>
                    <a:gd name="T20" fmla="*/ 15 w 39"/>
                    <a:gd name="T21" fmla="*/ 1 h 16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9" h="166">
                      <a:moveTo>
                        <a:pt x="12" y="1"/>
                      </a:moveTo>
                      <a:lnTo>
                        <a:pt x="0" y="71"/>
                      </a:lnTo>
                      <a:lnTo>
                        <a:pt x="5" y="136"/>
                      </a:lnTo>
                      <a:lnTo>
                        <a:pt x="7" y="160"/>
                      </a:lnTo>
                      <a:lnTo>
                        <a:pt x="32" y="166"/>
                      </a:lnTo>
                      <a:lnTo>
                        <a:pt x="23" y="117"/>
                      </a:lnTo>
                      <a:lnTo>
                        <a:pt x="28" y="64"/>
                      </a:lnTo>
                      <a:lnTo>
                        <a:pt x="39" y="9"/>
                      </a:lnTo>
                      <a:lnTo>
                        <a:pt x="39" y="0"/>
                      </a:lnTo>
                      <a:lnTo>
                        <a:pt x="12" y="1"/>
                      </a:lnTo>
                      <a:close/>
                    </a:path>
                  </a:pathLst>
                </a:custGeom>
                <a:solidFill>
                  <a:srgbClr val="3399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55" name="Freeform 181"/>
                <p:cNvSpPr>
                  <a:spLocks/>
                </p:cNvSpPr>
                <p:nvPr/>
              </p:nvSpPr>
              <p:spPr bwMode="auto">
                <a:xfrm>
                  <a:off x="2501" y="2316"/>
                  <a:ext cx="51" cy="214"/>
                </a:xfrm>
                <a:custGeom>
                  <a:avLst/>
                  <a:gdLst>
                    <a:gd name="T0" fmla="*/ 20 w 40"/>
                    <a:gd name="T1" fmla="*/ 0 h 160"/>
                    <a:gd name="T2" fmla="*/ 32 w 40"/>
                    <a:gd name="T3" fmla="*/ 95 h 160"/>
                    <a:gd name="T4" fmla="*/ 51 w 40"/>
                    <a:gd name="T5" fmla="*/ 195 h 160"/>
                    <a:gd name="T6" fmla="*/ 42 w 40"/>
                    <a:gd name="T7" fmla="*/ 214 h 160"/>
                    <a:gd name="T8" fmla="*/ 17 w 40"/>
                    <a:gd name="T9" fmla="*/ 201 h 160"/>
                    <a:gd name="T10" fmla="*/ 6 w 40"/>
                    <a:gd name="T11" fmla="*/ 106 h 160"/>
                    <a:gd name="T12" fmla="*/ 0 w 40"/>
                    <a:gd name="T13" fmla="*/ 9 h 160"/>
                    <a:gd name="T14" fmla="*/ 20 w 40"/>
                    <a:gd name="T15" fmla="*/ 0 h 160"/>
                    <a:gd name="T16" fmla="*/ 20 w 40"/>
                    <a:gd name="T17" fmla="*/ 0 h 16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40" h="160">
                      <a:moveTo>
                        <a:pt x="16" y="0"/>
                      </a:moveTo>
                      <a:lnTo>
                        <a:pt x="25" y="71"/>
                      </a:lnTo>
                      <a:lnTo>
                        <a:pt x="40" y="146"/>
                      </a:lnTo>
                      <a:lnTo>
                        <a:pt x="33" y="160"/>
                      </a:lnTo>
                      <a:lnTo>
                        <a:pt x="13" y="150"/>
                      </a:lnTo>
                      <a:lnTo>
                        <a:pt x="5" y="79"/>
                      </a:lnTo>
                      <a:lnTo>
                        <a:pt x="0" y="7"/>
                      </a:lnTo>
                      <a:lnTo>
                        <a:pt x="16" y="0"/>
                      </a:lnTo>
                      <a:close/>
                    </a:path>
                  </a:pathLst>
                </a:custGeom>
                <a:solidFill>
                  <a:srgbClr val="3399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56" name="Freeform 182"/>
                <p:cNvSpPr>
                  <a:spLocks/>
                </p:cNvSpPr>
                <p:nvPr/>
              </p:nvSpPr>
              <p:spPr bwMode="auto">
                <a:xfrm>
                  <a:off x="2454" y="2330"/>
                  <a:ext cx="38" cy="216"/>
                </a:xfrm>
                <a:custGeom>
                  <a:avLst/>
                  <a:gdLst>
                    <a:gd name="T0" fmla="*/ 22 w 30"/>
                    <a:gd name="T1" fmla="*/ 13 h 162"/>
                    <a:gd name="T2" fmla="*/ 28 w 30"/>
                    <a:gd name="T3" fmla="*/ 115 h 162"/>
                    <a:gd name="T4" fmla="*/ 33 w 30"/>
                    <a:gd name="T5" fmla="*/ 191 h 162"/>
                    <a:gd name="T6" fmla="*/ 38 w 30"/>
                    <a:gd name="T7" fmla="*/ 209 h 162"/>
                    <a:gd name="T8" fmla="*/ 4 w 30"/>
                    <a:gd name="T9" fmla="*/ 216 h 162"/>
                    <a:gd name="T10" fmla="*/ 3 w 30"/>
                    <a:gd name="T11" fmla="*/ 123 h 162"/>
                    <a:gd name="T12" fmla="*/ 0 w 30"/>
                    <a:gd name="T13" fmla="*/ 52 h 162"/>
                    <a:gd name="T14" fmla="*/ 1 w 30"/>
                    <a:gd name="T15" fmla="*/ 12 h 162"/>
                    <a:gd name="T16" fmla="*/ 23 w 30"/>
                    <a:gd name="T17" fmla="*/ 0 h 162"/>
                    <a:gd name="T18" fmla="*/ 22 w 30"/>
                    <a:gd name="T19" fmla="*/ 13 h 162"/>
                    <a:gd name="T20" fmla="*/ 22 w 30"/>
                    <a:gd name="T21" fmla="*/ 13 h 16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0" h="162">
                      <a:moveTo>
                        <a:pt x="17" y="10"/>
                      </a:moveTo>
                      <a:lnTo>
                        <a:pt x="22" y="86"/>
                      </a:lnTo>
                      <a:lnTo>
                        <a:pt x="26" y="143"/>
                      </a:lnTo>
                      <a:lnTo>
                        <a:pt x="30" y="157"/>
                      </a:lnTo>
                      <a:lnTo>
                        <a:pt x="3" y="162"/>
                      </a:lnTo>
                      <a:lnTo>
                        <a:pt x="2" y="92"/>
                      </a:lnTo>
                      <a:lnTo>
                        <a:pt x="0" y="39"/>
                      </a:lnTo>
                      <a:lnTo>
                        <a:pt x="1" y="9"/>
                      </a:lnTo>
                      <a:lnTo>
                        <a:pt x="18" y="0"/>
                      </a:lnTo>
                      <a:lnTo>
                        <a:pt x="17" y="10"/>
                      </a:lnTo>
                      <a:close/>
                    </a:path>
                  </a:pathLst>
                </a:custGeom>
                <a:solidFill>
                  <a:srgbClr val="3399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57" name="Freeform 183"/>
                <p:cNvSpPr>
                  <a:spLocks/>
                </p:cNvSpPr>
                <p:nvPr/>
              </p:nvSpPr>
              <p:spPr bwMode="auto">
                <a:xfrm>
                  <a:off x="2397" y="2343"/>
                  <a:ext cx="33" cy="205"/>
                </a:xfrm>
                <a:custGeom>
                  <a:avLst/>
                  <a:gdLst>
                    <a:gd name="T0" fmla="*/ 30 w 26"/>
                    <a:gd name="T1" fmla="*/ 0 h 153"/>
                    <a:gd name="T2" fmla="*/ 32 w 26"/>
                    <a:gd name="T3" fmla="*/ 129 h 153"/>
                    <a:gd name="T4" fmla="*/ 33 w 26"/>
                    <a:gd name="T5" fmla="*/ 205 h 153"/>
                    <a:gd name="T6" fmla="*/ 5 w 26"/>
                    <a:gd name="T7" fmla="*/ 198 h 153"/>
                    <a:gd name="T8" fmla="*/ 0 w 26"/>
                    <a:gd name="T9" fmla="*/ 167 h 153"/>
                    <a:gd name="T10" fmla="*/ 8 w 26"/>
                    <a:gd name="T11" fmla="*/ 74 h 153"/>
                    <a:gd name="T12" fmla="*/ 0 w 26"/>
                    <a:gd name="T13" fmla="*/ 13 h 153"/>
                    <a:gd name="T14" fmla="*/ 30 w 26"/>
                    <a:gd name="T15" fmla="*/ 0 h 153"/>
                    <a:gd name="T16" fmla="*/ 30 w 26"/>
                    <a:gd name="T17" fmla="*/ 0 h 15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6" h="153">
                      <a:moveTo>
                        <a:pt x="24" y="0"/>
                      </a:moveTo>
                      <a:lnTo>
                        <a:pt x="25" y="96"/>
                      </a:lnTo>
                      <a:lnTo>
                        <a:pt x="26" y="153"/>
                      </a:lnTo>
                      <a:lnTo>
                        <a:pt x="4" y="148"/>
                      </a:lnTo>
                      <a:lnTo>
                        <a:pt x="0" y="125"/>
                      </a:lnTo>
                      <a:lnTo>
                        <a:pt x="6" y="55"/>
                      </a:lnTo>
                      <a:lnTo>
                        <a:pt x="0" y="10"/>
                      </a:lnTo>
                      <a:lnTo>
                        <a:pt x="24" y="0"/>
                      </a:lnTo>
                      <a:close/>
                    </a:path>
                  </a:pathLst>
                </a:custGeom>
                <a:solidFill>
                  <a:srgbClr val="3399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58" name="Freeform 184"/>
                <p:cNvSpPr>
                  <a:spLocks/>
                </p:cNvSpPr>
                <p:nvPr/>
              </p:nvSpPr>
              <p:spPr bwMode="auto">
                <a:xfrm>
                  <a:off x="2329" y="2345"/>
                  <a:ext cx="38" cy="195"/>
                </a:xfrm>
                <a:custGeom>
                  <a:avLst/>
                  <a:gdLst>
                    <a:gd name="T0" fmla="*/ 38 w 30"/>
                    <a:gd name="T1" fmla="*/ 1 h 146"/>
                    <a:gd name="T2" fmla="*/ 34 w 30"/>
                    <a:gd name="T3" fmla="*/ 132 h 146"/>
                    <a:gd name="T4" fmla="*/ 32 w 30"/>
                    <a:gd name="T5" fmla="*/ 186 h 146"/>
                    <a:gd name="T6" fmla="*/ 0 w 30"/>
                    <a:gd name="T7" fmla="*/ 195 h 146"/>
                    <a:gd name="T8" fmla="*/ 9 w 30"/>
                    <a:gd name="T9" fmla="*/ 122 h 146"/>
                    <a:gd name="T10" fmla="*/ 13 w 30"/>
                    <a:gd name="T11" fmla="*/ 47 h 146"/>
                    <a:gd name="T12" fmla="*/ 24 w 30"/>
                    <a:gd name="T13" fmla="*/ 0 h 146"/>
                    <a:gd name="T14" fmla="*/ 38 w 30"/>
                    <a:gd name="T15" fmla="*/ 1 h 146"/>
                    <a:gd name="T16" fmla="*/ 38 w 30"/>
                    <a:gd name="T17" fmla="*/ 1 h 14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30" h="146">
                      <a:moveTo>
                        <a:pt x="30" y="1"/>
                      </a:moveTo>
                      <a:lnTo>
                        <a:pt x="27" y="99"/>
                      </a:lnTo>
                      <a:lnTo>
                        <a:pt x="25" y="139"/>
                      </a:lnTo>
                      <a:lnTo>
                        <a:pt x="0" y="146"/>
                      </a:lnTo>
                      <a:lnTo>
                        <a:pt x="7" y="91"/>
                      </a:lnTo>
                      <a:lnTo>
                        <a:pt x="10" y="35"/>
                      </a:lnTo>
                      <a:lnTo>
                        <a:pt x="19" y="0"/>
                      </a:lnTo>
                      <a:lnTo>
                        <a:pt x="30" y="1"/>
                      </a:lnTo>
                      <a:close/>
                    </a:path>
                  </a:pathLst>
                </a:custGeom>
                <a:solidFill>
                  <a:srgbClr val="3399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59" name="Freeform 185"/>
                <p:cNvSpPr>
                  <a:spLocks/>
                </p:cNvSpPr>
                <p:nvPr/>
              </p:nvSpPr>
              <p:spPr bwMode="auto">
                <a:xfrm>
                  <a:off x="2091" y="2524"/>
                  <a:ext cx="173" cy="104"/>
                </a:xfrm>
                <a:custGeom>
                  <a:avLst/>
                  <a:gdLst>
                    <a:gd name="T0" fmla="*/ 81 w 136"/>
                    <a:gd name="T1" fmla="*/ 0 h 78"/>
                    <a:gd name="T2" fmla="*/ 34 w 136"/>
                    <a:gd name="T3" fmla="*/ 51 h 78"/>
                    <a:gd name="T4" fmla="*/ 10 w 136"/>
                    <a:gd name="T5" fmla="*/ 89 h 78"/>
                    <a:gd name="T6" fmla="*/ 0 w 136"/>
                    <a:gd name="T7" fmla="*/ 104 h 78"/>
                    <a:gd name="T8" fmla="*/ 69 w 136"/>
                    <a:gd name="T9" fmla="*/ 80 h 78"/>
                    <a:gd name="T10" fmla="*/ 131 w 136"/>
                    <a:gd name="T11" fmla="*/ 61 h 78"/>
                    <a:gd name="T12" fmla="*/ 173 w 136"/>
                    <a:gd name="T13" fmla="*/ 51 h 78"/>
                    <a:gd name="T14" fmla="*/ 144 w 136"/>
                    <a:gd name="T15" fmla="*/ 36 h 78"/>
                    <a:gd name="T16" fmla="*/ 103 w 136"/>
                    <a:gd name="T17" fmla="*/ 27 h 78"/>
                    <a:gd name="T18" fmla="*/ 81 w 136"/>
                    <a:gd name="T19" fmla="*/ 0 h 78"/>
                    <a:gd name="T20" fmla="*/ 81 w 136"/>
                    <a:gd name="T21" fmla="*/ 0 h 7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36" h="78">
                      <a:moveTo>
                        <a:pt x="64" y="0"/>
                      </a:moveTo>
                      <a:lnTo>
                        <a:pt x="27" y="38"/>
                      </a:lnTo>
                      <a:lnTo>
                        <a:pt x="8" y="67"/>
                      </a:lnTo>
                      <a:lnTo>
                        <a:pt x="0" y="78"/>
                      </a:lnTo>
                      <a:lnTo>
                        <a:pt x="54" y="60"/>
                      </a:lnTo>
                      <a:lnTo>
                        <a:pt x="103" y="46"/>
                      </a:lnTo>
                      <a:lnTo>
                        <a:pt x="136" y="38"/>
                      </a:lnTo>
                      <a:lnTo>
                        <a:pt x="113" y="27"/>
                      </a:lnTo>
                      <a:lnTo>
                        <a:pt x="81" y="20"/>
                      </a:lnTo>
                      <a:lnTo>
                        <a:pt x="64" y="0"/>
                      </a:lnTo>
                      <a:close/>
                    </a:path>
                  </a:pathLst>
                </a:custGeom>
                <a:solidFill>
                  <a:srgbClr val="3399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60" name="Freeform 186"/>
                <p:cNvSpPr>
                  <a:spLocks/>
                </p:cNvSpPr>
                <p:nvPr/>
              </p:nvSpPr>
              <p:spPr bwMode="auto">
                <a:xfrm>
                  <a:off x="2482" y="2520"/>
                  <a:ext cx="190" cy="120"/>
                </a:xfrm>
                <a:custGeom>
                  <a:avLst/>
                  <a:gdLst>
                    <a:gd name="T0" fmla="*/ 93 w 149"/>
                    <a:gd name="T1" fmla="*/ 0 h 90"/>
                    <a:gd name="T2" fmla="*/ 135 w 149"/>
                    <a:gd name="T3" fmla="*/ 41 h 90"/>
                    <a:gd name="T4" fmla="*/ 167 w 149"/>
                    <a:gd name="T5" fmla="*/ 79 h 90"/>
                    <a:gd name="T6" fmla="*/ 190 w 149"/>
                    <a:gd name="T7" fmla="*/ 120 h 90"/>
                    <a:gd name="T8" fmla="*/ 120 w 149"/>
                    <a:gd name="T9" fmla="*/ 80 h 90"/>
                    <a:gd name="T10" fmla="*/ 48 w 149"/>
                    <a:gd name="T11" fmla="*/ 52 h 90"/>
                    <a:gd name="T12" fmla="*/ 0 w 149"/>
                    <a:gd name="T13" fmla="*/ 37 h 90"/>
                    <a:gd name="T14" fmla="*/ 40 w 149"/>
                    <a:gd name="T15" fmla="*/ 20 h 90"/>
                    <a:gd name="T16" fmla="*/ 75 w 149"/>
                    <a:gd name="T17" fmla="*/ 24 h 90"/>
                    <a:gd name="T18" fmla="*/ 93 w 149"/>
                    <a:gd name="T19" fmla="*/ 0 h 90"/>
                    <a:gd name="T20" fmla="*/ 93 w 149"/>
                    <a:gd name="T21" fmla="*/ 0 h 9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49" h="90">
                      <a:moveTo>
                        <a:pt x="73" y="0"/>
                      </a:moveTo>
                      <a:lnTo>
                        <a:pt x="106" y="31"/>
                      </a:lnTo>
                      <a:lnTo>
                        <a:pt x="131" y="59"/>
                      </a:lnTo>
                      <a:lnTo>
                        <a:pt x="149" y="90"/>
                      </a:lnTo>
                      <a:lnTo>
                        <a:pt x="94" y="60"/>
                      </a:lnTo>
                      <a:lnTo>
                        <a:pt x="38" y="39"/>
                      </a:lnTo>
                      <a:lnTo>
                        <a:pt x="0" y="28"/>
                      </a:lnTo>
                      <a:lnTo>
                        <a:pt x="31" y="15"/>
                      </a:lnTo>
                      <a:lnTo>
                        <a:pt x="59" y="18"/>
                      </a:lnTo>
                      <a:lnTo>
                        <a:pt x="73" y="0"/>
                      </a:lnTo>
                      <a:close/>
                    </a:path>
                  </a:pathLst>
                </a:custGeom>
                <a:solidFill>
                  <a:srgbClr val="3399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61" name="Freeform 187"/>
                <p:cNvSpPr>
                  <a:spLocks/>
                </p:cNvSpPr>
                <p:nvPr/>
              </p:nvSpPr>
              <p:spPr bwMode="auto">
                <a:xfrm>
                  <a:off x="2120" y="2546"/>
                  <a:ext cx="98" cy="55"/>
                </a:xfrm>
                <a:custGeom>
                  <a:avLst/>
                  <a:gdLst>
                    <a:gd name="T0" fmla="*/ 48 w 77"/>
                    <a:gd name="T1" fmla="*/ 0 h 41"/>
                    <a:gd name="T2" fmla="*/ 14 w 77"/>
                    <a:gd name="T3" fmla="*/ 35 h 41"/>
                    <a:gd name="T4" fmla="*/ 0 w 77"/>
                    <a:gd name="T5" fmla="*/ 55 h 41"/>
                    <a:gd name="T6" fmla="*/ 51 w 77"/>
                    <a:gd name="T7" fmla="*/ 39 h 41"/>
                    <a:gd name="T8" fmla="*/ 98 w 77"/>
                    <a:gd name="T9" fmla="*/ 24 h 41"/>
                    <a:gd name="T10" fmla="*/ 48 w 77"/>
                    <a:gd name="T11" fmla="*/ 0 h 41"/>
                    <a:gd name="T12" fmla="*/ 48 w 77"/>
                    <a:gd name="T13" fmla="*/ 0 h 4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77" h="41">
                      <a:moveTo>
                        <a:pt x="38" y="0"/>
                      </a:moveTo>
                      <a:lnTo>
                        <a:pt x="11" y="26"/>
                      </a:lnTo>
                      <a:lnTo>
                        <a:pt x="0" y="41"/>
                      </a:lnTo>
                      <a:lnTo>
                        <a:pt x="40" y="29"/>
                      </a:lnTo>
                      <a:lnTo>
                        <a:pt x="77" y="18"/>
                      </a:lnTo>
                      <a:lnTo>
                        <a:pt x="3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62" name="Freeform 188"/>
                <p:cNvSpPr>
                  <a:spLocks/>
                </p:cNvSpPr>
                <p:nvPr/>
              </p:nvSpPr>
              <p:spPr bwMode="auto">
                <a:xfrm>
                  <a:off x="2540" y="2537"/>
                  <a:ext cx="98" cy="74"/>
                </a:xfrm>
                <a:custGeom>
                  <a:avLst/>
                  <a:gdLst>
                    <a:gd name="T0" fmla="*/ 42 w 77"/>
                    <a:gd name="T1" fmla="*/ 0 h 55"/>
                    <a:gd name="T2" fmla="*/ 31 w 77"/>
                    <a:gd name="T3" fmla="*/ 16 h 55"/>
                    <a:gd name="T4" fmla="*/ 0 w 77"/>
                    <a:gd name="T5" fmla="*/ 16 h 55"/>
                    <a:gd name="T6" fmla="*/ 57 w 77"/>
                    <a:gd name="T7" fmla="*/ 44 h 55"/>
                    <a:gd name="T8" fmla="*/ 98 w 77"/>
                    <a:gd name="T9" fmla="*/ 74 h 55"/>
                    <a:gd name="T10" fmla="*/ 42 w 77"/>
                    <a:gd name="T11" fmla="*/ 0 h 55"/>
                    <a:gd name="T12" fmla="*/ 42 w 77"/>
                    <a:gd name="T13" fmla="*/ 0 h 5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77" h="55">
                      <a:moveTo>
                        <a:pt x="33" y="0"/>
                      </a:moveTo>
                      <a:lnTo>
                        <a:pt x="24" y="12"/>
                      </a:lnTo>
                      <a:lnTo>
                        <a:pt x="0" y="12"/>
                      </a:lnTo>
                      <a:lnTo>
                        <a:pt x="45" y="33"/>
                      </a:lnTo>
                      <a:lnTo>
                        <a:pt x="77" y="55"/>
                      </a:lnTo>
                      <a:lnTo>
                        <a:pt x="3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63" name="Freeform 189"/>
                <p:cNvSpPr>
                  <a:spLocks/>
                </p:cNvSpPr>
                <p:nvPr/>
              </p:nvSpPr>
              <p:spPr bwMode="auto">
                <a:xfrm>
                  <a:off x="2243" y="2342"/>
                  <a:ext cx="30" cy="204"/>
                </a:xfrm>
                <a:custGeom>
                  <a:avLst/>
                  <a:gdLst>
                    <a:gd name="T0" fmla="*/ 13 w 24"/>
                    <a:gd name="T1" fmla="*/ 0 h 153"/>
                    <a:gd name="T2" fmla="*/ 0 w 24"/>
                    <a:gd name="T3" fmla="*/ 71 h 153"/>
                    <a:gd name="T4" fmla="*/ 5 w 24"/>
                    <a:gd name="T5" fmla="*/ 197 h 153"/>
                    <a:gd name="T6" fmla="*/ 21 w 24"/>
                    <a:gd name="T7" fmla="*/ 204 h 153"/>
                    <a:gd name="T8" fmla="*/ 13 w 24"/>
                    <a:gd name="T9" fmla="*/ 109 h 153"/>
                    <a:gd name="T10" fmla="*/ 18 w 24"/>
                    <a:gd name="T11" fmla="*/ 37 h 153"/>
                    <a:gd name="T12" fmla="*/ 30 w 24"/>
                    <a:gd name="T13" fmla="*/ 0 h 153"/>
                    <a:gd name="T14" fmla="*/ 13 w 24"/>
                    <a:gd name="T15" fmla="*/ 0 h 153"/>
                    <a:gd name="T16" fmla="*/ 13 w 24"/>
                    <a:gd name="T17" fmla="*/ 0 h 15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4" h="153">
                      <a:moveTo>
                        <a:pt x="10" y="0"/>
                      </a:moveTo>
                      <a:lnTo>
                        <a:pt x="0" y="53"/>
                      </a:lnTo>
                      <a:lnTo>
                        <a:pt x="4" y="148"/>
                      </a:lnTo>
                      <a:lnTo>
                        <a:pt x="17" y="153"/>
                      </a:lnTo>
                      <a:lnTo>
                        <a:pt x="10" y="82"/>
                      </a:lnTo>
                      <a:lnTo>
                        <a:pt x="14" y="28"/>
                      </a:lnTo>
                      <a:lnTo>
                        <a:pt x="24" y="0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solidFill>
                  <a:srgbClr val="99CC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64" name="Freeform 190"/>
                <p:cNvSpPr>
                  <a:spLocks/>
                </p:cNvSpPr>
                <p:nvPr/>
              </p:nvSpPr>
              <p:spPr bwMode="auto">
                <a:xfrm>
                  <a:off x="2186" y="2377"/>
                  <a:ext cx="18" cy="117"/>
                </a:xfrm>
                <a:custGeom>
                  <a:avLst/>
                  <a:gdLst>
                    <a:gd name="T0" fmla="*/ 18 w 14"/>
                    <a:gd name="T1" fmla="*/ 0 h 88"/>
                    <a:gd name="T2" fmla="*/ 12 w 14"/>
                    <a:gd name="T3" fmla="*/ 117 h 88"/>
                    <a:gd name="T4" fmla="*/ 0 w 14"/>
                    <a:gd name="T5" fmla="*/ 102 h 88"/>
                    <a:gd name="T6" fmla="*/ 18 w 14"/>
                    <a:gd name="T7" fmla="*/ 0 h 88"/>
                    <a:gd name="T8" fmla="*/ 18 w 14"/>
                    <a:gd name="T9" fmla="*/ 0 h 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4" h="88">
                      <a:moveTo>
                        <a:pt x="14" y="0"/>
                      </a:moveTo>
                      <a:lnTo>
                        <a:pt x="9" y="88"/>
                      </a:lnTo>
                      <a:lnTo>
                        <a:pt x="0" y="77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rgbClr val="99CC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65" name="Freeform 191"/>
                <p:cNvSpPr>
                  <a:spLocks/>
                </p:cNvSpPr>
                <p:nvPr/>
              </p:nvSpPr>
              <p:spPr bwMode="auto">
                <a:xfrm>
                  <a:off x="2309" y="2346"/>
                  <a:ext cx="32" cy="186"/>
                </a:xfrm>
                <a:custGeom>
                  <a:avLst/>
                  <a:gdLst>
                    <a:gd name="T0" fmla="*/ 20 w 25"/>
                    <a:gd name="T1" fmla="*/ 4 h 139"/>
                    <a:gd name="T2" fmla="*/ 4 w 25"/>
                    <a:gd name="T3" fmla="*/ 72 h 139"/>
                    <a:gd name="T4" fmla="*/ 0 w 25"/>
                    <a:gd name="T5" fmla="*/ 115 h 139"/>
                    <a:gd name="T6" fmla="*/ 6 w 25"/>
                    <a:gd name="T7" fmla="*/ 186 h 139"/>
                    <a:gd name="T8" fmla="*/ 14 w 25"/>
                    <a:gd name="T9" fmla="*/ 134 h 139"/>
                    <a:gd name="T10" fmla="*/ 20 w 25"/>
                    <a:gd name="T11" fmla="*/ 67 h 139"/>
                    <a:gd name="T12" fmla="*/ 32 w 25"/>
                    <a:gd name="T13" fmla="*/ 0 h 139"/>
                    <a:gd name="T14" fmla="*/ 20 w 25"/>
                    <a:gd name="T15" fmla="*/ 4 h 139"/>
                    <a:gd name="T16" fmla="*/ 20 w 25"/>
                    <a:gd name="T17" fmla="*/ 4 h 13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5" h="139">
                      <a:moveTo>
                        <a:pt x="16" y="3"/>
                      </a:moveTo>
                      <a:lnTo>
                        <a:pt x="3" y="54"/>
                      </a:lnTo>
                      <a:lnTo>
                        <a:pt x="0" y="86"/>
                      </a:lnTo>
                      <a:lnTo>
                        <a:pt x="5" y="139"/>
                      </a:lnTo>
                      <a:lnTo>
                        <a:pt x="11" y="100"/>
                      </a:lnTo>
                      <a:lnTo>
                        <a:pt x="16" y="50"/>
                      </a:lnTo>
                      <a:lnTo>
                        <a:pt x="25" y="0"/>
                      </a:lnTo>
                      <a:lnTo>
                        <a:pt x="16" y="3"/>
                      </a:lnTo>
                      <a:close/>
                    </a:path>
                  </a:pathLst>
                </a:custGeom>
                <a:solidFill>
                  <a:srgbClr val="99CC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66" name="Freeform 192"/>
                <p:cNvSpPr>
                  <a:spLocks/>
                </p:cNvSpPr>
                <p:nvPr/>
              </p:nvSpPr>
              <p:spPr bwMode="auto">
                <a:xfrm>
                  <a:off x="2370" y="2350"/>
                  <a:ext cx="20" cy="191"/>
                </a:xfrm>
                <a:custGeom>
                  <a:avLst/>
                  <a:gdLst>
                    <a:gd name="T0" fmla="*/ 9 w 16"/>
                    <a:gd name="T1" fmla="*/ 3 h 143"/>
                    <a:gd name="T2" fmla="*/ 6 w 16"/>
                    <a:gd name="T3" fmla="*/ 65 h 143"/>
                    <a:gd name="T4" fmla="*/ 3 w 16"/>
                    <a:gd name="T5" fmla="*/ 138 h 143"/>
                    <a:gd name="T6" fmla="*/ 0 w 16"/>
                    <a:gd name="T7" fmla="*/ 191 h 143"/>
                    <a:gd name="T8" fmla="*/ 15 w 16"/>
                    <a:gd name="T9" fmla="*/ 183 h 143"/>
                    <a:gd name="T10" fmla="*/ 15 w 16"/>
                    <a:gd name="T11" fmla="*/ 124 h 143"/>
                    <a:gd name="T12" fmla="*/ 19 w 16"/>
                    <a:gd name="T13" fmla="*/ 60 h 143"/>
                    <a:gd name="T14" fmla="*/ 15 w 16"/>
                    <a:gd name="T15" fmla="*/ 23 h 143"/>
                    <a:gd name="T16" fmla="*/ 20 w 16"/>
                    <a:gd name="T17" fmla="*/ 0 h 143"/>
                    <a:gd name="T18" fmla="*/ 9 w 16"/>
                    <a:gd name="T19" fmla="*/ 3 h 143"/>
                    <a:gd name="T20" fmla="*/ 9 w 16"/>
                    <a:gd name="T21" fmla="*/ 3 h 14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6" h="143">
                      <a:moveTo>
                        <a:pt x="7" y="2"/>
                      </a:moveTo>
                      <a:lnTo>
                        <a:pt x="5" y="49"/>
                      </a:lnTo>
                      <a:lnTo>
                        <a:pt x="2" y="103"/>
                      </a:lnTo>
                      <a:lnTo>
                        <a:pt x="0" y="143"/>
                      </a:lnTo>
                      <a:lnTo>
                        <a:pt x="12" y="137"/>
                      </a:lnTo>
                      <a:lnTo>
                        <a:pt x="12" y="93"/>
                      </a:lnTo>
                      <a:lnTo>
                        <a:pt x="15" y="45"/>
                      </a:lnTo>
                      <a:lnTo>
                        <a:pt x="12" y="17"/>
                      </a:lnTo>
                      <a:lnTo>
                        <a:pt x="16" y="0"/>
                      </a:lnTo>
                      <a:lnTo>
                        <a:pt x="7" y="2"/>
                      </a:lnTo>
                      <a:close/>
                    </a:path>
                  </a:pathLst>
                </a:custGeom>
                <a:solidFill>
                  <a:srgbClr val="99CC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67" name="Freeform 193"/>
                <p:cNvSpPr>
                  <a:spLocks/>
                </p:cNvSpPr>
                <p:nvPr/>
              </p:nvSpPr>
              <p:spPr bwMode="auto">
                <a:xfrm>
                  <a:off x="2431" y="2345"/>
                  <a:ext cx="18" cy="201"/>
                </a:xfrm>
                <a:custGeom>
                  <a:avLst/>
                  <a:gdLst>
                    <a:gd name="T0" fmla="*/ 0 w 14"/>
                    <a:gd name="T1" fmla="*/ 0 h 151"/>
                    <a:gd name="T2" fmla="*/ 6 w 14"/>
                    <a:gd name="T3" fmla="*/ 81 h 151"/>
                    <a:gd name="T4" fmla="*/ 3 w 14"/>
                    <a:gd name="T5" fmla="*/ 162 h 151"/>
                    <a:gd name="T6" fmla="*/ 10 w 14"/>
                    <a:gd name="T7" fmla="*/ 201 h 151"/>
                    <a:gd name="T8" fmla="*/ 18 w 14"/>
                    <a:gd name="T9" fmla="*/ 198 h 151"/>
                    <a:gd name="T10" fmla="*/ 18 w 14"/>
                    <a:gd name="T11" fmla="*/ 116 h 151"/>
                    <a:gd name="T12" fmla="*/ 13 w 14"/>
                    <a:gd name="T13" fmla="*/ 47 h 151"/>
                    <a:gd name="T14" fmla="*/ 14 w 14"/>
                    <a:gd name="T15" fmla="*/ 0 h 151"/>
                    <a:gd name="T16" fmla="*/ 0 w 14"/>
                    <a:gd name="T17" fmla="*/ 0 h 151"/>
                    <a:gd name="T18" fmla="*/ 0 w 14"/>
                    <a:gd name="T19" fmla="*/ 0 h 151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4" h="151">
                      <a:moveTo>
                        <a:pt x="0" y="0"/>
                      </a:moveTo>
                      <a:lnTo>
                        <a:pt x="5" y="61"/>
                      </a:lnTo>
                      <a:lnTo>
                        <a:pt x="2" y="122"/>
                      </a:lnTo>
                      <a:lnTo>
                        <a:pt x="8" y="151"/>
                      </a:lnTo>
                      <a:lnTo>
                        <a:pt x="14" y="149"/>
                      </a:lnTo>
                      <a:lnTo>
                        <a:pt x="14" y="87"/>
                      </a:lnTo>
                      <a:lnTo>
                        <a:pt x="10" y="35"/>
                      </a:lnTo>
                      <a:lnTo>
                        <a:pt x="1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99CC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68" name="Freeform 194"/>
                <p:cNvSpPr>
                  <a:spLocks/>
                </p:cNvSpPr>
                <p:nvPr/>
              </p:nvSpPr>
              <p:spPr bwMode="auto">
                <a:xfrm>
                  <a:off x="2481" y="2326"/>
                  <a:ext cx="39" cy="206"/>
                </a:xfrm>
                <a:custGeom>
                  <a:avLst/>
                  <a:gdLst>
                    <a:gd name="T0" fmla="*/ 0 w 31"/>
                    <a:gd name="T1" fmla="*/ 4 h 154"/>
                    <a:gd name="T2" fmla="*/ 3 w 31"/>
                    <a:gd name="T3" fmla="*/ 59 h 154"/>
                    <a:gd name="T4" fmla="*/ 8 w 31"/>
                    <a:gd name="T5" fmla="*/ 127 h 154"/>
                    <a:gd name="T6" fmla="*/ 15 w 31"/>
                    <a:gd name="T7" fmla="*/ 206 h 154"/>
                    <a:gd name="T8" fmla="*/ 39 w 31"/>
                    <a:gd name="T9" fmla="*/ 206 h 154"/>
                    <a:gd name="T10" fmla="*/ 19 w 31"/>
                    <a:gd name="T11" fmla="*/ 174 h 154"/>
                    <a:gd name="T12" fmla="*/ 18 w 31"/>
                    <a:gd name="T13" fmla="*/ 71 h 154"/>
                    <a:gd name="T14" fmla="*/ 14 w 31"/>
                    <a:gd name="T15" fmla="*/ 0 h 154"/>
                    <a:gd name="T16" fmla="*/ 0 w 31"/>
                    <a:gd name="T17" fmla="*/ 4 h 154"/>
                    <a:gd name="T18" fmla="*/ 0 w 31"/>
                    <a:gd name="T19" fmla="*/ 4 h 15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31" h="154">
                      <a:moveTo>
                        <a:pt x="0" y="3"/>
                      </a:moveTo>
                      <a:lnTo>
                        <a:pt x="2" y="44"/>
                      </a:lnTo>
                      <a:lnTo>
                        <a:pt x="6" y="95"/>
                      </a:lnTo>
                      <a:lnTo>
                        <a:pt x="12" y="154"/>
                      </a:lnTo>
                      <a:lnTo>
                        <a:pt x="31" y="154"/>
                      </a:lnTo>
                      <a:lnTo>
                        <a:pt x="15" y="130"/>
                      </a:lnTo>
                      <a:lnTo>
                        <a:pt x="14" y="53"/>
                      </a:lnTo>
                      <a:lnTo>
                        <a:pt x="11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99CC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69" name="Freeform 195"/>
                <p:cNvSpPr>
                  <a:spLocks/>
                </p:cNvSpPr>
                <p:nvPr/>
              </p:nvSpPr>
              <p:spPr bwMode="auto">
                <a:xfrm>
                  <a:off x="2531" y="2333"/>
                  <a:ext cx="33" cy="171"/>
                </a:xfrm>
                <a:custGeom>
                  <a:avLst/>
                  <a:gdLst>
                    <a:gd name="T0" fmla="*/ 0 w 26"/>
                    <a:gd name="T1" fmla="*/ 0 h 128"/>
                    <a:gd name="T2" fmla="*/ 19 w 26"/>
                    <a:gd name="T3" fmla="*/ 155 h 128"/>
                    <a:gd name="T4" fmla="*/ 33 w 26"/>
                    <a:gd name="T5" fmla="*/ 171 h 128"/>
                    <a:gd name="T6" fmla="*/ 25 w 26"/>
                    <a:gd name="T7" fmla="*/ 110 h 128"/>
                    <a:gd name="T8" fmla="*/ 0 w 26"/>
                    <a:gd name="T9" fmla="*/ 0 h 128"/>
                    <a:gd name="T10" fmla="*/ 0 w 26"/>
                    <a:gd name="T11" fmla="*/ 0 h 12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6" h="128">
                      <a:moveTo>
                        <a:pt x="0" y="0"/>
                      </a:moveTo>
                      <a:lnTo>
                        <a:pt x="15" y="116"/>
                      </a:lnTo>
                      <a:lnTo>
                        <a:pt x="26" y="128"/>
                      </a:lnTo>
                      <a:lnTo>
                        <a:pt x="20" y="8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99CC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70" name="Freeform 196"/>
                <p:cNvSpPr>
                  <a:spLocks/>
                </p:cNvSpPr>
                <p:nvPr/>
              </p:nvSpPr>
              <p:spPr bwMode="auto">
                <a:xfrm>
                  <a:off x="2152" y="2552"/>
                  <a:ext cx="195" cy="65"/>
                </a:xfrm>
                <a:custGeom>
                  <a:avLst/>
                  <a:gdLst>
                    <a:gd name="T0" fmla="*/ 138 w 153"/>
                    <a:gd name="T1" fmla="*/ 20 h 49"/>
                    <a:gd name="T2" fmla="*/ 78 w 153"/>
                    <a:gd name="T3" fmla="*/ 41 h 49"/>
                    <a:gd name="T4" fmla="*/ 0 w 153"/>
                    <a:gd name="T5" fmla="*/ 65 h 49"/>
                    <a:gd name="T6" fmla="*/ 90 w 153"/>
                    <a:gd name="T7" fmla="*/ 56 h 49"/>
                    <a:gd name="T8" fmla="*/ 141 w 153"/>
                    <a:gd name="T9" fmla="*/ 45 h 49"/>
                    <a:gd name="T10" fmla="*/ 161 w 153"/>
                    <a:gd name="T11" fmla="*/ 41 h 49"/>
                    <a:gd name="T12" fmla="*/ 195 w 153"/>
                    <a:gd name="T13" fmla="*/ 8 h 49"/>
                    <a:gd name="T14" fmla="*/ 177 w 153"/>
                    <a:gd name="T15" fmla="*/ 0 h 49"/>
                    <a:gd name="T16" fmla="*/ 154 w 153"/>
                    <a:gd name="T17" fmla="*/ 23 h 49"/>
                    <a:gd name="T18" fmla="*/ 138 w 153"/>
                    <a:gd name="T19" fmla="*/ 20 h 49"/>
                    <a:gd name="T20" fmla="*/ 138 w 153"/>
                    <a:gd name="T21" fmla="*/ 20 h 49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53" h="49">
                      <a:moveTo>
                        <a:pt x="108" y="15"/>
                      </a:moveTo>
                      <a:lnTo>
                        <a:pt x="61" y="31"/>
                      </a:lnTo>
                      <a:lnTo>
                        <a:pt x="0" y="49"/>
                      </a:lnTo>
                      <a:lnTo>
                        <a:pt x="71" y="42"/>
                      </a:lnTo>
                      <a:lnTo>
                        <a:pt x="111" y="34"/>
                      </a:lnTo>
                      <a:lnTo>
                        <a:pt x="126" y="31"/>
                      </a:lnTo>
                      <a:lnTo>
                        <a:pt x="153" y="6"/>
                      </a:lnTo>
                      <a:lnTo>
                        <a:pt x="139" y="0"/>
                      </a:lnTo>
                      <a:lnTo>
                        <a:pt x="121" y="17"/>
                      </a:lnTo>
                      <a:lnTo>
                        <a:pt x="108" y="15"/>
                      </a:lnTo>
                      <a:close/>
                    </a:path>
                  </a:pathLst>
                </a:custGeom>
                <a:solidFill>
                  <a:srgbClr val="99CC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71" name="Freeform 197"/>
                <p:cNvSpPr>
                  <a:spLocks/>
                </p:cNvSpPr>
                <p:nvPr/>
              </p:nvSpPr>
              <p:spPr bwMode="auto">
                <a:xfrm>
                  <a:off x="2396" y="2552"/>
                  <a:ext cx="219" cy="65"/>
                </a:xfrm>
                <a:custGeom>
                  <a:avLst/>
                  <a:gdLst>
                    <a:gd name="T0" fmla="*/ 56 w 172"/>
                    <a:gd name="T1" fmla="*/ 9 h 49"/>
                    <a:gd name="T2" fmla="*/ 136 w 172"/>
                    <a:gd name="T3" fmla="*/ 29 h 49"/>
                    <a:gd name="T4" fmla="*/ 219 w 172"/>
                    <a:gd name="T5" fmla="*/ 65 h 49"/>
                    <a:gd name="T6" fmla="*/ 88 w 172"/>
                    <a:gd name="T7" fmla="*/ 29 h 49"/>
                    <a:gd name="T8" fmla="*/ 14 w 172"/>
                    <a:gd name="T9" fmla="*/ 16 h 49"/>
                    <a:gd name="T10" fmla="*/ 0 w 172"/>
                    <a:gd name="T11" fmla="*/ 0 h 49"/>
                    <a:gd name="T12" fmla="*/ 42 w 172"/>
                    <a:gd name="T13" fmla="*/ 8 h 49"/>
                    <a:gd name="T14" fmla="*/ 56 w 172"/>
                    <a:gd name="T15" fmla="*/ 9 h 49"/>
                    <a:gd name="T16" fmla="*/ 56 w 172"/>
                    <a:gd name="T17" fmla="*/ 9 h 4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72" h="49">
                      <a:moveTo>
                        <a:pt x="44" y="7"/>
                      </a:moveTo>
                      <a:lnTo>
                        <a:pt x="107" y="22"/>
                      </a:lnTo>
                      <a:lnTo>
                        <a:pt x="172" y="49"/>
                      </a:lnTo>
                      <a:lnTo>
                        <a:pt x="69" y="22"/>
                      </a:lnTo>
                      <a:lnTo>
                        <a:pt x="11" y="12"/>
                      </a:lnTo>
                      <a:lnTo>
                        <a:pt x="0" y="0"/>
                      </a:lnTo>
                      <a:lnTo>
                        <a:pt x="33" y="6"/>
                      </a:lnTo>
                      <a:lnTo>
                        <a:pt x="44" y="7"/>
                      </a:lnTo>
                      <a:close/>
                    </a:path>
                  </a:pathLst>
                </a:custGeom>
                <a:solidFill>
                  <a:srgbClr val="99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31942" name="Rectangle 198"/>
          <p:cNvSpPr>
            <a:spLocks noChangeArrowheads="1"/>
          </p:cNvSpPr>
          <p:nvPr/>
        </p:nvSpPr>
        <p:spPr bwMode="auto">
          <a:xfrm>
            <a:off x="3657600" y="762000"/>
            <a:ext cx="16859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Arial" charset="0"/>
              </a:rPr>
              <a:t>PALĂNG</a:t>
            </a:r>
          </a:p>
        </p:txBody>
      </p:sp>
    </p:spTree>
    <p:extLst>
      <p:ext uri="{BB962C8B-B14F-4D97-AF65-F5344CB8AC3E}">
        <p14:creationId xmlns:p14="http://schemas.microsoft.com/office/powerpoint/2010/main" val="1759281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2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500"/>
                                        <p:tgtEl>
                                          <p:spTgt spid="319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1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2" dur="500" fill="hold"/>
                                        <p:tgtEl>
                                          <p:spTgt spid="319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319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319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319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7" dur="500" fill="hold"/>
                                        <p:tgtEl>
                                          <p:spTgt spid="319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319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319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319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animBg="1"/>
      <p:bldP spid="31747" grpId="1" animBg="1"/>
      <p:bldP spid="31747" grpId="2" animBg="1"/>
      <p:bldP spid="31748" grpId="0"/>
      <p:bldP spid="31942" grpId="0" build="allAtOnce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-13855" y="4419600"/>
            <a:ext cx="699655" cy="7620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62" name="Rectangle 4"/>
          <p:cNvSpPr>
            <a:spLocks noChangeArrowheads="1"/>
          </p:cNvSpPr>
          <p:nvPr/>
        </p:nvSpPr>
        <p:spPr bwMode="auto">
          <a:xfrm>
            <a:off x="3657600" y="152400"/>
            <a:ext cx="2133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3200" b="1" i="1">
                <a:solidFill>
                  <a:srgbClr val="FF0000"/>
                </a:solidFill>
                <a:latin typeface="Times New Roman" pitchFamily="18" charset="0"/>
              </a:rPr>
              <a:t>BÀI TẬP</a:t>
            </a: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152400" y="838200"/>
            <a:ext cx="8991600" cy="10772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3200" b="1" i="1" dirty="0" err="1" smtClean="0">
                <a:solidFill>
                  <a:srgbClr val="002060"/>
                </a:solidFill>
                <a:latin typeface="Times New Roman" pitchFamily="18" charset="0"/>
              </a:rPr>
              <a:t>Ròng</a:t>
            </a:r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itchFamily="18" charset="0"/>
              </a:rPr>
              <a:t>rọc</a:t>
            </a:r>
            <a:r>
              <a:rPr lang="en-US" sz="3200" b="1" i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itchFamily="18" charset="0"/>
              </a:rPr>
              <a:t>cố</a:t>
            </a:r>
            <a:r>
              <a:rPr lang="en-US" sz="3200" b="1" i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itchFamily="18" charset="0"/>
              </a:rPr>
              <a:t>định</a:t>
            </a:r>
            <a:r>
              <a:rPr lang="en-US" sz="3200" b="1" i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itchFamily="18" charset="0"/>
              </a:rPr>
              <a:t>được</a:t>
            </a:r>
            <a:r>
              <a:rPr lang="en-US" sz="3200" b="1" i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itchFamily="18" charset="0"/>
              </a:rPr>
              <a:t>dùng</a:t>
            </a:r>
            <a:r>
              <a:rPr lang="en-US" sz="3200" b="1" i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itchFamily="18" charset="0"/>
              </a:rPr>
              <a:t>trong</a:t>
            </a:r>
            <a:r>
              <a:rPr lang="en-US" sz="3200" b="1" i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itchFamily="18" charset="0"/>
              </a:rPr>
              <a:t>công</a:t>
            </a:r>
            <a:r>
              <a:rPr lang="en-US" sz="3200" b="1" i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itchFamily="18" charset="0"/>
              </a:rPr>
              <a:t>việc</a:t>
            </a:r>
            <a:r>
              <a:rPr lang="en-US" sz="3200" b="1" i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itchFamily="18" charset="0"/>
              </a:rPr>
              <a:t>nào</a:t>
            </a:r>
            <a:r>
              <a:rPr lang="en-US" sz="3200" b="1" i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itchFamily="18" charset="0"/>
              </a:rPr>
              <a:t>sau</a:t>
            </a:r>
            <a:r>
              <a:rPr lang="en-US" sz="3200" b="1" i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itchFamily="18" charset="0"/>
              </a:rPr>
              <a:t>đây</a:t>
            </a:r>
            <a:r>
              <a:rPr lang="en-US" sz="3200" b="1" i="1" dirty="0">
                <a:solidFill>
                  <a:srgbClr val="002060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76200" y="1817906"/>
            <a:ext cx="9296400" cy="427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latin typeface="Times New Roman" pitchFamily="18" charset="0"/>
              </a:rPr>
              <a:t>A. </a:t>
            </a:r>
            <a:r>
              <a:rPr lang="en-US" sz="3200" dirty="0" err="1">
                <a:latin typeface="Times New Roman" pitchFamily="18" charset="0"/>
              </a:rPr>
              <a:t>Đưa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xe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máy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lên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bậc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dốc</a:t>
            </a:r>
            <a:r>
              <a:rPr lang="en-US" sz="3200" dirty="0">
                <a:latin typeface="Times New Roman" pitchFamily="18" charset="0"/>
              </a:rPr>
              <a:t> ở </a:t>
            </a:r>
            <a:r>
              <a:rPr lang="en-US" sz="3200" dirty="0" err="1">
                <a:latin typeface="Times New Roman" pitchFamily="18" charset="0"/>
              </a:rPr>
              <a:t>cửa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để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vào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trong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nhà</a:t>
            </a:r>
            <a:r>
              <a:rPr lang="en-US" sz="3200" dirty="0">
                <a:latin typeface="Times New Roman" pitchFamily="18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sz="3200" dirty="0">
                <a:latin typeface="Times New Roman" pitchFamily="18" charset="0"/>
              </a:rPr>
              <a:t>B. </a:t>
            </a:r>
            <a:r>
              <a:rPr lang="en-US" sz="3200" dirty="0" err="1">
                <a:latin typeface="Times New Roman" pitchFamily="18" charset="0"/>
              </a:rPr>
              <a:t>Dịch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chuyển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một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tảng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đá</a:t>
            </a:r>
            <a:r>
              <a:rPr lang="en-US" sz="3200" dirty="0">
                <a:latin typeface="Times New Roman" pitchFamily="18" charset="0"/>
              </a:rPr>
              <a:t> sang </a:t>
            </a:r>
            <a:r>
              <a:rPr lang="en-US" sz="3200" dirty="0" err="1">
                <a:latin typeface="Times New Roman" pitchFamily="18" charset="0"/>
              </a:rPr>
              <a:t>bên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cạnh</a:t>
            </a:r>
            <a:r>
              <a:rPr lang="en-US" sz="3200" dirty="0">
                <a:latin typeface="Times New Roman" pitchFamily="18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sz="3200" dirty="0">
                <a:latin typeface="Times New Roman" pitchFamily="18" charset="0"/>
              </a:rPr>
              <a:t>C. </a:t>
            </a:r>
            <a:r>
              <a:rPr lang="en-US" sz="3200" dirty="0" err="1">
                <a:latin typeface="Times New Roman" pitchFamily="18" charset="0"/>
              </a:rPr>
              <a:t>Đứng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trên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cao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dùng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lực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kéo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lên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để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đưa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vật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liệu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xây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dựng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từ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dưới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lên</a:t>
            </a:r>
            <a:r>
              <a:rPr lang="en-US" sz="3200" dirty="0">
                <a:latin typeface="Times New Roman" pitchFamily="18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sz="3200" dirty="0">
                <a:latin typeface="Times New Roman" pitchFamily="18" charset="0"/>
              </a:rPr>
              <a:t>D. </a:t>
            </a:r>
            <a:r>
              <a:rPr lang="en-US" sz="3200" dirty="0" err="1">
                <a:latin typeface="Times New Roman" pitchFamily="18" charset="0"/>
              </a:rPr>
              <a:t>Đứng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dưới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đất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dùng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lực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kéo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xuống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để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đưa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vật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liệu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xây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dựng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lên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cao</a:t>
            </a:r>
            <a:r>
              <a:rPr lang="en-US" sz="3200" dirty="0">
                <a:latin typeface="Times New Roman" pitchFamily="18" charset="0"/>
              </a:rPr>
              <a:t>.</a:t>
            </a:r>
            <a:br>
              <a:rPr lang="en-US" sz="3200" dirty="0">
                <a:latin typeface="Times New Roman" pitchFamily="18" charset="0"/>
              </a:rPr>
            </a:br>
            <a:endParaRPr lang="en-US" sz="32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6874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10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222" grpId="0"/>
      <p:bldP spid="2253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back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7" name="WordArt 3"/>
          <p:cNvSpPr>
            <a:spLocks noChangeArrowheads="1" noChangeShapeType="1" noTextEdit="1"/>
          </p:cNvSpPr>
          <p:nvPr/>
        </p:nvSpPr>
        <p:spPr bwMode="auto">
          <a:xfrm>
            <a:off x="1447800" y="762000"/>
            <a:ext cx="6019800" cy="2590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600" kern="1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TRÒ CHƠI</a:t>
            </a:r>
            <a:endParaRPr lang="en-US" sz="3600" kern="10">
              <a:ln w="12700">
                <a:solidFill>
                  <a:srgbClr val="FFFF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67588" name="Text Box 4"/>
          <p:cNvSpPr txBox="1">
            <a:spLocks noChangeArrowheads="1"/>
          </p:cNvSpPr>
          <p:nvPr/>
        </p:nvSpPr>
        <p:spPr bwMode="auto">
          <a:xfrm>
            <a:off x="571500" y="4156364"/>
            <a:ext cx="7772400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80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8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8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8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8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thú</a:t>
            </a:r>
            <a:endParaRPr lang="en-US" sz="8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3126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675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675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675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67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75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7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5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675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675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67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67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4" presetClass="emph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2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23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4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2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28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30" dur="500" fill="hold"/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675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675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7" grpId="0" animBg="1"/>
      <p:bldP spid="67588" grpId="0"/>
      <p:bldP spid="67588" grpId="1"/>
      <p:bldP spid="67588" grpId="2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66" name="Group 163"/>
          <p:cNvGrpSpPr>
            <a:grpSpLocks/>
          </p:cNvGrpSpPr>
          <p:nvPr/>
        </p:nvGrpSpPr>
        <p:grpSpPr bwMode="auto">
          <a:xfrm>
            <a:off x="533400" y="533400"/>
            <a:ext cx="3505200" cy="2743200"/>
            <a:chOff x="-1176" y="1392"/>
            <a:chExt cx="2352" cy="1824"/>
          </a:xfrm>
        </p:grpSpPr>
        <p:sp>
          <p:nvSpPr>
            <p:cNvPr id="37012" name="Oval 161"/>
            <p:cNvSpPr>
              <a:spLocks noChangeArrowheads="1"/>
            </p:cNvSpPr>
            <p:nvPr/>
          </p:nvSpPr>
          <p:spPr bwMode="auto">
            <a:xfrm>
              <a:off x="-1176" y="1392"/>
              <a:ext cx="2352" cy="1824"/>
            </a:xfrm>
            <a:prstGeom prst="ellipse">
              <a:avLst/>
            </a:prstGeom>
            <a:solidFill>
              <a:schemeClr val="bg1"/>
            </a:solidFill>
            <a:ln w="381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</p:spPr>
          <p:txBody>
            <a:bodyPr wrap="none" anchor="ctr"/>
            <a:lstStyle/>
            <a:p>
              <a:pPr algn="l"/>
              <a:endParaRPr lang="en-US" sz="2000" b="0">
                <a:latin typeface="Times New Roman" pitchFamily="18" charset="0"/>
              </a:endParaRPr>
            </a:p>
          </p:txBody>
        </p:sp>
        <p:pic>
          <p:nvPicPr>
            <p:cNvPr id="37013" name="Picture 27" descr="http://vietsciences.free.fr/biographie/physicists/images/newton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76" y="1584"/>
              <a:ext cx="1152" cy="1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6867" name="Group 189"/>
          <p:cNvGrpSpPr>
            <a:grpSpLocks/>
          </p:cNvGrpSpPr>
          <p:nvPr/>
        </p:nvGrpSpPr>
        <p:grpSpPr bwMode="auto">
          <a:xfrm>
            <a:off x="5791200" y="1676400"/>
            <a:ext cx="2743200" cy="457200"/>
            <a:chOff x="3648" y="1056"/>
            <a:chExt cx="1728" cy="288"/>
          </a:xfrm>
        </p:grpSpPr>
        <p:sp>
          <p:nvSpPr>
            <p:cNvPr id="37006" name="AutoShape 3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3648" y="1056"/>
              <a:ext cx="288" cy="288"/>
            </a:xfrm>
            <a:prstGeom prst="actionButtonBlank">
              <a:avLst/>
            </a:prstGeom>
            <a:blipFill dpi="0" rotWithShape="1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1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007" name="AutoShape 4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3936" y="1056"/>
              <a:ext cx="288" cy="288"/>
            </a:xfrm>
            <a:prstGeom prst="actionButtonBlank">
              <a:avLst/>
            </a:prstGeom>
            <a:blipFill dpi="0" rotWithShape="1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1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008" name="AutoShape 5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4224" y="1056"/>
              <a:ext cx="288" cy="288"/>
            </a:xfrm>
            <a:prstGeom prst="actionButtonBlank">
              <a:avLst/>
            </a:prstGeom>
            <a:blipFill dpi="0" rotWithShape="1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1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009" name="AutoShape 6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4512" y="1056"/>
              <a:ext cx="288" cy="288"/>
            </a:xfrm>
            <a:prstGeom prst="actionButtonBlank">
              <a:avLst/>
            </a:prstGeom>
            <a:blipFill dpi="0" rotWithShape="1">
              <a:blip r:embed="rId5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1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010" name="AutoShape 7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5088" y="1056"/>
              <a:ext cx="288" cy="288"/>
            </a:xfrm>
            <a:prstGeom prst="actionButtonBlank">
              <a:avLst/>
            </a:prstGeom>
            <a:blipFill dpi="0" rotWithShape="1">
              <a:blip r:embed="rId5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1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011" name="AutoShape 8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4800" y="1056"/>
              <a:ext cx="288" cy="288"/>
            </a:xfrm>
            <a:prstGeom prst="actionButtonBlank">
              <a:avLst/>
            </a:prstGeom>
            <a:blipFill dpi="0" rotWithShape="1">
              <a:blip r:embed="rId5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18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6868" name="Group 10"/>
          <p:cNvGrpSpPr>
            <a:grpSpLocks/>
          </p:cNvGrpSpPr>
          <p:nvPr/>
        </p:nvGrpSpPr>
        <p:grpSpPr bwMode="auto">
          <a:xfrm>
            <a:off x="5334000" y="2590800"/>
            <a:ext cx="3657600" cy="457200"/>
            <a:chOff x="3360" y="1680"/>
            <a:chExt cx="2304" cy="288"/>
          </a:xfrm>
        </p:grpSpPr>
        <p:sp>
          <p:nvSpPr>
            <p:cNvPr id="36998" name="AutoShape 11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3360" y="1680"/>
              <a:ext cx="288" cy="288"/>
            </a:xfrm>
            <a:prstGeom prst="actionButtonBlank">
              <a:avLst/>
            </a:prstGeom>
            <a:blipFill dpi="0" rotWithShape="1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1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6999" name="AutoShape 12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3648" y="1680"/>
              <a:ext cx="288" cy="288"/>
            </a:xfrm>
            <a:prstGeom prst="actionButtonBlank">
              <a:avLst/>
            </a:prstGeom>
            <a:blipFill dpi="0" rotWithShape="1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1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000" name="AutoShape 13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4224" y="1680"/>
              <a:ext cx="288" cy="288"/>
            </a:xfrm>
            <a:prstGeom prst="actionButtonBlank">
              <a:avLst/>
            </a:prstGeom>
            <a:blipFill dpi="0" rotWithShape="1">
              <a:blip r:embed="rId5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1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001" name="AutoShape 14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3936" y="1680"/>
              <a:ext cx="288" cy="288"/>
            </a:xfrm>
            <a:prstGeom prst="actionButtonBlank">
              <a:avLst/>
            </a:prstGeom>
            <a:blipFill dpi="0" rotWithShape="1">
              <a:blip r:embed="rId5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1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002" name="AutoShape 15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4800" y="1680"/>
              <a:ext cx="288" cy="288"/>
            </a:xfrm>
            <a:prstGeom prst="actionButtonBlank">
              <a:avLst/>
            </a:prstGeom>
            <a:blipFill dpi="0" rotWithShape="1">
              <a:blip r:embed="rId6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1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003" name="AutoShape 16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5088" y="1680"/>
              <a:ext cx="288" cy="288"/>
            </a:xfrm>
            <a:prstGeom prst="actionButtonBlank">
              <a:avLst/>
            </a:prstGeom>
            <a:blipFill dpi="0" rotWithShape="1">
              <a:blip r:embed="rId6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1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004" name="AutoShape 17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5376" y="1680"/>
              <a:ext cx="288" cy="288"/>
            </a:xfrm>
            <a:prstGeom prst="actionButtonBlank">
              <a:avLst/>
            </a:prstGeom>
            <a:blipFill dpi="0" rotWithShape="1">
              <a:blip r:embed="rId6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1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005" name="AutoShape 18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4512" y="1680"/>
              <a:ext cx="288" cy="288"/>
            </a:xfrm>
            <a:prstGeom prst="actionButtonBlank">
              <a:avLst/>
            </a:prstGeom>
            <a:blipFill dpi="0" rotWithShape="1">
              <a:blip r:embed="rId5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18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6869" name="Group 19"/>
          <p:cNvGrpSpPr>
            <a:grpSpLocks/>
          </p:cNvGrpSpPr>
          <p:nvPr/>
        </p:nvGrpSpPr>
        <p:grpSpPr bwMode="auto">
          <a:xfrm>
            <a:off x="3962400" y="3429000"/>
            <a:ext cx="5029200" cy="457200"/>
            <a:chOff x="2544" y="2208"/>
            <a:chExt cx="3168" cy="288"/>
          </a:xfrm>
        </p:grpSpPr>
        <p:sp>
          <p:nvSpPr>
            <p:cNvPr id="36987" name="AutoShape 20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2544" y="2208"/>
              <a:ext cx="288" cy="288"/>
            </a:xfrm>
            <a:prstGeom prst="actionButtonBlank">
              <a:avLst/>
            </a:prstGeom>
            <a:blipFill dpi="0" rotWithShape="1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2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6988" name="AutoShape 21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2832" y="2208"/>
              <a:ext cx="288" cy="288"/>
            </a:xfrm>
            <a:prstGeom prst="actionButtonBlank">
              <a:avLst/>
            </a:prstGeom>
            <a:blipFill dpi="0" rotWithShape="1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2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6989" name="AutoShape 22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3120" y="2208"/>
              <a:ext cx="288" cy="288"/>
            </a:xfrm>
            <a:prstGeom prst="actionButtonBlank">
              <a:avLst/>
            </a:prstGeom>
            <a:blipFill dpi="0" rotWithShape="1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2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6990" name="AutoShape 23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3408" y="2208"/>
              <a:ext cx="288" cy="288"/>
            </a:xfrm>
            <a:prstGeom prst="actionButtonBlank">
              <a:avLst/>
            </a:prstGeom>
            <a:blipFill dpi="0" rotWithShape="1">
              <a:blip r:embed="rId5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2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6991" name="AutoShape 24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3984" y="2208"/>
              <a:ext cx="288" cy="288"/>
            </a:xfrm>
            <a:prstGeom prst="actionButtonBlank">
              <a:avLst/>
            </a:prstGeom>
            <a:blipFill dpi="0" rotWithShape="1">
              <a:blip r:embed="rId5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2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6992" name="AutoShape 25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3696" y="2208"/>
              <a:ext cx="288" cy="288"/>
            </a:xfrm>
            <a:prstGeom prst="actionButtonBlank">
              <a:avLst/>
            </a:prstGeom>
            <a:blipFill dpi="0" rotWithShape="1">
              <a:blip r:embed="rId5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2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6993" name="AutoShape 26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4560" y="2208"/>
              <a:ext cx="288" cy="288"/>
            </a:xfrm>
            <a:prstGeom prst="actionButtonBlank">
              <a:avLst/>
            </a:prstGeom>
            <a:blipFill dpi="0" rotWithShape="1">
              <a:blip r:embed="rId6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2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6994" name="AutoShape 27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4848" y="2208"/>
              <a:ext cx="288" cy="288"/>
            </a:xfrm>
            <a:prstGeom prst="actionButtonBlank">
              <a:avLst/>
            </a:prstGeom>
            <a:blipFill dpi="0" rotWithShape="1">
              <a:blip r:embed="rId6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2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6995" name="AutoShape 28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5136" y="2208"/>
              <a:ext cx="288" cy="288"/>
            </a:xfrm>
            <a:prstGeom prst="actionButtonBlank">
              <a:avLst/>
            </a:prstGeom>
            <a:blipFill dpi="0" rotWithShape="1">
              <a:blip r:embed="rId6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2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6996" name="AutoShape 29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5424" y="2208"/>
              <a:ext cx="288" cy="288"/>
            </a:xfrm>
            <a:prstGeom prst="actionButtonBlank">
              <a:avLst/>
            </a:prstGeom>
            <a:blipFill dpi="0" rotWithShape="1">
              <a:blip r:embed="rId6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2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6997" name="AutoShape 30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4272" y="2208"/>
              <a:ext cx="288" cy="288"/>
            </a:xfrm>
            <a:prstGeom prst="actionButtonBlank">
              <a:avLst/>
            </a:prstGeom>
            <a:blipFill dpi="0" rotWithShape="1">
              <a:blip r:embed="rId5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28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36870" name="Picture 44" descr="WORLDBLK"/>
          <p:cNvPicPr>
            <a:picLocks noGrp="1"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533" name="WordArt 45"/>
          <p:cNvSpPr>
            <a:spLocks noChangeArrowheads="1" noChangeShapeType="1" noTextEdit="1"/>
          </p:cNvSpPr>
          <p:nvPr/>
        </p:nvSpPr>
        <p:spPr bwMode="auto">
          <a:xfrm>
            <a:off x="762000" y="0"/>
            <a:ext cx="55626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Tìm tên nhà vật lý?</a:t>
            </a:r>
          </a:p>
        </p:txBody>
      </p:sp>
      <p:pic>
        <p:nvPicPr>
          <p:cNvPr id="36872" name="Picture 46" descr="bluline[1]"/>
          <p:cNvPicPr>
            <a:picLocks noGrp="1"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238500" y="3238500"/>
            <a:ext cx="6858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3" name="WordArt 47"/>
          <p:cNvSpPr>
            <a:spLocks noChangeArrowheads="1" noChangeShapeType="1" noTextEdit="1"/>
          </p:cNvSpPr>
          <p:nvPr/>
        </p:nvSpPr>
        <p:spPr bwMode="auto">
          <a:xfrm>
            <a:off x="5181600" y="609600"/>
            <a:ext cx="25146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dirty="0" err="1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Ông</a:t>
            </a:r>
            <a:r>
              <a:rPr lang="en-US" sz="3600" kern="10" dirty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là</a:t>
            </a:r>
            <a:r>
              <a:rPr lang="en-US" sz="3600" kern="10" dirty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ai</a:t>
            </a:r>
            <a:r>
              <a:rPr lang="en-US" sz="3600" kern="10" dirty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?</a:t>
            </a:r>
          </a:p>
        </p:txBody>
      </p:sp>
      <p:sp>
        <p:nvSpPr>
          <p:cNvPr id="36874" name="Rectangle 48" descr="Pink tissue paper"/>
          <p:cNvSpPr>
            <a:spLocks noChangeArrowheads="1"/>
          </p:cNvSpPr>
          <p:nvPr/>
        </p:nvSpPr>
        <p:spPr bwMode="auto">
          <a:xfrm>
            <a:off x="4724400" y="5105400"/>
            <a:ext cx="4267200" cy="1752600"/>
          </a:xfrm>
          <a:prstGeom prst="rect">
            <a:avLst/>
          </a:prstGeom>
          <a:blipFill dpi="0" rotWithShape="1">
            <a:blip r:embed="rId9"/>
            <a:srcRect/>
            <a:tile tx="0" ty="0" sx="100000" sy="100000" flip="none" algn="tl"/>
          </a:blip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CCCC"/>
            </a:extrusionClr>
          </a:sp3d>
        </p:spPr>
        <p:txBody>
          <a:bodyPr wrap="none" anchor="ctr">
            <a:flatTx/>
          </a:bodyPr>
          <a:lstStyle/>
          <a:p>
            <a:pPr algn="l"/>
            <a:endParaRPr lang="en-US" sz="2000" b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6875" name="Group 49"/>
          <p:cNvGrpSpPr>
            <a:grpSpLocks/>
          </p:cNvGrpSpPr>
          <p:nvPr/>
        </p:nvGrpSpPr>
        <p:grpSpPr bwMode="auto">
          <a:xfrm>
            <a:off x="609600" y="5181600"/>
            <a:ext cx="3886200" cy="609600"/>
            <a:chOff x="1056" y="3696"/>
            <a:chExt cx="3456" cy="432"/>
          </a:xfrm>
        </p:grpSpPr>
        <p:sp>
          <p:nvSpPr>
            <p:cNvPr id="36981" name="AutoShape 50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1056" y="3696"/>
              <a:ext cx="576" cy="432"/>
            </a:xfrm>
            <a:prstGeom prst="actionButtonBlank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r>
                <a:rPr lang="en-US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  <p:sp>
          <p:nvSpPr>
            <p:cNvPr id="36982" name="AutoShape 51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1632" y="3696"/>
              <a:ext cx="576" cy="432"/>
            </a:xfrm>
            <a:prstGeom prst="actionButtonBlank">
              <a:avLst/>
            </a:pr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r>
                <a:rPr lang="en-US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  <p:sp>
          <p:nvSpPr>
            <p:cNvPr id="36983" name="AutoShape 52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2208" y="3696"/>
              <a:ext cx="576" cy="432"/>
            </a:xfrm>
            <a:prstGeom prst="actionButtonBlank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r>
                <a:rPr lang="en-US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  <p:sp>
          <p:nvSpPr>
            <p:cNvPr id="36984" name="AutoShape 53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2784" y="3696"/>
              <a:ext cx="576" cy="432"/>
            </a:xfrm>
            <a:prstGeom prst="actionButtonBlank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r>
                <a:rPr lang="en-US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</a:p>
          </p:txBody>
        </p:sp>
        <p:sp>
          <p:nvSpPr>
            <p:cNvPr id="36985" name="AutoShape 54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3936" y="3696"/>
              <a:ext cx="576" cy="432"/>
            </a:xfrm>
            <a:prstGeom prst="actionButtonBlank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r>
                <a:rPr lang="en-US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6</a:t>
              </a:r>
            </a:p>
          </p:txBody>
        </p:sp>
        <p:sp>
          <p:nvSpPr>
            <p:cNvPr id="36986" name="AutoShape 55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3360" y="3696"/>
              <a:ext cx="576" cy="432"/>
            </a:xfrm>
            <a:prstGeom prst="actionButtonBlank">
              <a:avLst/>
            </a:prstGeom>
            <a:solidFill>
              <a:srgbClr val="993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r>
                <a:rPr lang="en-US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5</a:t>
              </a:r>
            </a:p>
          </p:txBody>
        </p:sp>
      </p:grpSp>
      <p:grpSp>
        <p:nvGrpSpPr>
          <p:cNvPr id="7" name="Group 190"/>
          <p:cNvGrpSpPr>
            <a:grpSpLocks/>
          </p:cNvGrpSpPr>
          <p:nvPr/>
        </p:nvGrpSpPr>
        <p:grpSpPr bwMode="auto">
          <a:xfrm>
            <a:off x="5791200" y="1676400"/>
            <a:ext cx="2743200" cy="457200"/>
            <a:chOff x="3648" y="1248"/>
            <a:chExt cx="1728" cy="288"/>
          </a:xfrm>
        </p:grpSpPr>
        <p:sp>
          <p:nvSpPr>
            <p:cNvPr id="36975" name="AutoShape 57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3648" y="1248"/>
              <a:ext cx="288" cy="288"/>
            </a:xfrm>
            <a:prstGeom prst="actionButtonBlank">
              <a:avLst/>
            </a:prstGeom>
            <a:blipFill dpi="0" rotWithShape="1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r>
                <a:rPr lang="en-US" sz="24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  <p:sp>
          <p:nvSpPr>
            <p:cNvPr id="36976" name="AutoShape 58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3936" y="1248"/>
              <a:ext cx="288" cy="288"/>
            </a:xfrm>
            <a:prstGeom prst="actionButtonBlank">
              <a:avLst/>
            </a:prstGeom>
            <a:blipFill dpi="0" rotWithShape="1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r>
                <a:rPr lang="en-US" sz="24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  <p:sp>
          <p:nvSpPr>
            <p:cNvPr id="36977" name="AutoShape 59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4224" y="1248"/>
              <a:ext cx="288" cy="288"/>
            </a:xfrm>
            <a:prstGeom prst="actionButtonBlank">
              <a:avLst/>
            </a:prstGeom>
            <a:blipFill dpi="0" rotWithShape="1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r>
                <a:rPr lang="en-US" sz="24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  <p:sp>
          <p:nvSpPr>
            <p:cNvPr id="36978" name="AutoShape 60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4512" y="1248"/>
              <a:ext cx="288" cy="288"/>
            </a:xfrm>
            <a:prstGeom prst="actionButtonBlank">
              <a:avLst/>
            </a:prstGeom>
            <a:blipFill dpi="0" rotWithShape="1">
              <a:blip r:embed="rId5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r>
                <a:rPr lang="en-US" sz="24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</a:p>
          </p:txBody>
        </p:sp>
        <p:sp>
          <p:nvSpPr>
            <p:cNvPr id="36979" name="AutoShape 61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5088" y="1248"/>
              <a:ext cx="288" cy="288"/>
            </a:xfrm>
            <a:prstGeom prst="actionButtonBlank">
              <a:avLst/>
            </a:prstGeom>
            <a:blipFill dpi="0" rotWithShape="1">
              <a:blip r:embed="rId5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r>
                <a:rPr lang="en-US" sz="24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6</a:t>
              </a:r>
            </a:p>
          </p:txBody>
        </p:sp>
        <p:sp>
          <p:nvSpPr>
            <p:cNvPr id="36980" name="AutoShape 62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4800" y="1248"/>
              <a:ext cx="288" cy="288"/>
            </a:xfrm>
            <a:prstGeom prst="actionButtonBlank">
              <a:avLst/>
            </a:prstGeom>
            <a:blipFill dpi="0" rotWithShape="1">
              <a:blip r:embed="rId5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r>
                <a:rPr lang="en-US" sz="24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5</a:t>
              </a:r>
            </a:p>
          </p:txBody>
        </p:sp>
      </p:grpSp>
      <p:grpSp>
        <p:nvGrpSpPr>
          <p:cNvPr id="8" name="Group 191"/>
          <p:cNvGrpSpPr>
            <a:grpSpLocks/>
          </p:cNvGrpSpPr>
          <p:nvPr/>
        </p:nvGrpSpPr>
        <p:grpSpPr bwMode="auto">
          <a:xfrm>
            <a:off x="5791200" y="1676400"/>
            <a:ext cx="2743200" cy="457200"/>
            <a:chOff x="3648" y="672"/>
            <a:chExt cx="1728" cy="288"/>
          </a:xfrm>
          <a:solidFill>
            <a:srgbClr val="92D050"/>
          </a:solidFill>
        </p:grpSpPr>
        <p:sp>
          <p:nvSpPr>
            <p:cNvPr id="36969" name="AutoShape 65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3648" y="672"/>
              <a:ext cx="288" cy="288"/>
            </a:xfrm>
            <a:prstGeom prst="actionButtonBlank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Đ</a:t>
              </a:r>
            </a:p>
          </p:txBody>
        </p:sp>
        <p:sp>
          <p:nvSpPr>
            <p:cNvPr id="36970" name="AutoShape 66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3936" y="672"/>
              <a:ext cx="288" cy="288"/>
            </a:xfrm>
            <a:prstGeom prst="actionButtonBlank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Ò</a:t>
              </a:r>
            </a:p>
          </p:txBody>
        </p:sp>
        <p:sp>
          <p:nvSpPr>
            <p:cNvPr id="36971" name="AutoShape 67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4224" y="672"/>
              <a:ext cx="288" cy="288"/>
            </a:xfrm>
            <a:prstGeom prst="actionButtonBlank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r>
                <a:rPr lang="en-US" sz="2800">
                  <a:latin typeface="Times New Roman" pitchFamily="18" charset="0"/>
                  <a:cs typeface="Times New Roman" pitchFamily="18" charset="0"/>
                </a:rPr>
                <a:t>N</a:t>
              </a:r>
            </a:p>
          </p:txBody>
        </p:sp>
        <p:sp>
          <p:nvSpPr>
            <p:cNvPr id="36972" name="AutoShape 68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4512" y="672"/>
              <a:ext cx="288" cy="288"/>
            </a:xfrm>
            <a:prstGeom prst="actionButtonBlank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r>
                <a:rPr lang="en-US" sz="2800">
                  <a:latin typeface="Times New Roman" pitchFamily="18" charset="0"/>
                  <a:cs typeface="Times New Roman" pitchFamily="18" charset="0"/>
                </a:rPr>
                <a:t>B</a:t>
              </a:r>
            </a:p>
          </p:txBody>
        </p:sp>
        <p:sp>
          <p:nvSpPr>
            <p:cNvPr id="36973" name="AutoShape 69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5088" y="672"/>
              <a:ext cx="288" cy="288"/>
            </a:xfrm>
            <a:prstGeom prst="actionButtonBlank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r>
                <a:rPr lang="en-US" sz="2800">
                  <a:latin typeface="Times New Roman" pitchFamily="18" charset="0"/>
                  <a:cs typeface="Times New Roman" pitchFamily="18" charset="0"/>
                </a:rPr>
                <a:t>Y</a:t>
              </a:r>
            </a:p>
          </p:txBody>
        </p:sp>
        <p:sp>
          <p:nvSpPr>
            <p:cNvPr id="36974" name="AutoShape 70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4800" y="672"/>
              <a:ext cx="288" cy="288"/>
            </a:xfrm>
            <a:prstGeom prst="actionButtonBlank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r>
                <a:rPr lang="en-US" sz="2800">
                  <a:latin typeface="Times New Roman" pitchFamily="18" charset="0"/>
                  <a:cs typeface="Times New Roman" pitchFamily="18" charset="0"/>
                </a:rPr>
                <a:t>Ẩ</a:t>
              </a:r>
            </a:p>
          </p:txBody>
        </p:sp>
      </p:grpSp>
      <p:sp>
        <p:nvSpPr>
          <p:cNvPr id="63560" name="Text Box 72" descr="Blue tissue paper"/>
          <p:cNvSpPr txBox="1">
            <a:spLocks noChangeArrowheads="1"/>
          </p:cNvSpPr>
          <p:nvPr/>
        </p:nvSpPr>
        <p:spPr bwMode="auto">
          <a:xfrm>
            <a:off x="4724400" y="5568950"/>
            <a:ext cx="4267200" cy="461963"/>
          </a:xfrm>
          <a:prstGeom prst="rect">
            <a:avLst/>
          </a:prstGeom>
          <a:blipFill dpi="0" rotWithShape="1">
            <a:blip r:embed="rId10"/>
            <a:srcRect/>
            <a:tile tx="0" ty="0" sx="100000" sy="100000" flip="none" algn="tl"/>
          </a:blipFill>
          <a:ln w="9525" algn="ctr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0">
                <a:latin typeface="Times New Roman" pitchFamily="18" charset="0"/>
                <a:cs typeface="Times New Roman" pitchFamily="18" charset="0"/>
              </a:rPr>
              <a:t>1)Máy cơ đơn giản có điểm tựa.</a:t>
            </a:r>
          </a:p>
        </p:txBody>
      </p:sp>
      <p:sp>
        <p:nvSpPr>
          <p:cNvPr id="63569" name="AutoShape 81"/>
          <p:cNvSpPr>
            <a:spLocks noChangeArrowheads="1"/>
          </p:cNvSpPr>
          <p:nvPr/>
        </p:nvSpPr>
        <p:spPr bwMode="auto">
          <a:xfrm>
            <a:off x="5181600" y="1676400"/>
            <a:ext cx="366713" cy="795338"/>
          </a:xfrm>
          <a:prstGeom prst="flowChartDecision">
            <a:avLst/>
          </a:prstGeom>
          <a:solidFill>
            <a:schemeClr val="folHlink"/>
          </a:solidFill>
          <a:ln w="9525" algn="ctr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endParaRPr lang="en-US" sz="2000" b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571" name="AutoShape 83"/>
          <p:cNvSpPr>
            <a:spLocks noChangeArrowheads="1"/>
          </p:cNvSpPr>
          <p:nvPr/>
        </p:nvSpPr>
        <p:spPr bwMode="auto">
          <a:xfrm>
            <a:off x="4800600" y="2590800"/>
            <a:ext cx="366713" cy="795338"/>
          </a:xfrm>
          <a:prstGeom prst="flowChartDecision">
            <a:avLst/>
          </a:prstGeom>
          <a:solidFill>
            <a:schemeClr val="folHlink"/>
          </a:solidFill>
          <a:ln w="9525" algn="ctr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endParaRPr lang="en-US" sz="2000" b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573" name="AutoShape 85"/>
          <p:cNvSpPr>
            <a:spLocks noChangeArrowheads="1"/>
          </p:cNvSpPr>
          <p:nvPr/>
        </p:nvSpPr>
        <p:spPr bwMode="auto">
          <a:xfrm>
            <a:off x="3505200" y="3429000"/>
            <a:ext cx="366713" cy="795338"/>
          </a:xfrm>
          <a:prstGeom prst="flowChartDecision">
            <a:avLst/>
          </a:prstGeom>
          <a:solidFill>
            <a:schemeClr val="folHlink"/>
          </a:solidFill>
          <a:ln w="9525" algn="ctr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endParaRPr lang="en-US" sz="2000" b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" name="Group 86"/>
          <p:cNvGrpSpPr>
            <a:grpSpLocks/>
          </p:cNvGrpSpPr>
          <p:nvPr/>
        </p:nvGrpSpPr>
        <p:grpSpPr bwMode="auto">
          <a:xfrm>
            <a:off x="5334000" y="2590800"/>
            <a:ext cx="3657600" cy="457200"/>
            <a:chOff x="3360" y="1680"/>
            <a:chExt cx="2304" cy="288"/>
          </a:xfrm>
        </p:grpSpPr>
        <p:sp>
          <p:nvSpPr>
            <p:cNvPr id="36961" name="AutoShape 87" descr="Recycled paper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3360" y="1680"/>
              <a:ext cx="288" cy="288"/>
            </a:xfrm>
            <a:prstGeom prst="actionButtonBlank">
              <a:avLst/>
            </a:prstGeom>
            <a:blipFill dpi="0" rotWithShape="1">
              <a:blip r:embed="rId11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r>
                <a:rPr lang="en-US" sz="28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  <p:sp>
          <p:nvSpPr>
            <p:cNvPr id="36962" name="AutoShape 88" descr="Recycled paper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3648" y="1680"/>
              <a:ext cx="288" cy="288"/>
            </a:xfrm>
            <a:prstGeom prst="actionButtonBlank">
              <a:avLst/>
            </a:prstGeom>
            <a:blipFill dpi="0" rotWithShape="1">
              <a:blip r:embed="rId11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r>
                <a:rPr lang="en-US" sz="28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  <p:sp>
          <p:nvSpPr>
            <p:cNvPr id="36963" name="AutoShape 89" descr="Recycled paper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4224" y="1680"/>
              <a:ext cx="288" cy="288"/>
            </a:xfrm>
            <a:prstGeom prst="actionButtonBlank">
              <a:avLst/>
            </a:prstGeom>
            <a:blipFill dpi="0" rotWithShape="1">
              <a:blip r:embed="rId11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r>
                <a:rPr lang="en-US" sz="28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</a:p>
          </p:txBody>
        </p:sp>
        <p:sp>
          <p:nvSpPr>
            <p:cNvPr id="36964" name="AutoShape 90" descr="Recycled paper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3936" y="1680"/>
              <a:ext cx="288" cy="288"/>
            </a:xfrm>
            <a:prstGeom prst="actionButtonBlank">
              <a:avLst/>
            </a:prstGeom>
            <a:blipFill dpi="0" rotWithShape="1">
              <a:blip r:embed="rId11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r>
                <a:rPr lang="en-US" sz="28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  <p:sp>
          <p:nvSpPr>
            <p:cNvPr id="36965" name="AutoShape 91" descr="Recycled paper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4800" y="1680"/>
              <a:ext cx="288" cy="288"/>
            </a:xfrm>
            <a:prstGeom prst="actionButtonBlank">
              <a:avLst/>
            </a:prstGeom>
            <a:blipFill dpi="0" rotWithShape="1">
              <a:blip r:embed="rId11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r>
                <a:rPr lang="en-US" sz="28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6</a:t>
              </a:r>
            </a:p>
          </p:txBody>
        </p:sp>
        <p:sp>
          <p:nvSpPr>
            <p:cNvPr id="36966" name="AutoShape 92" descr="Recycled paper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5088" y="1680"/>
              <a:ext cx="288" cy="288"/>
            </a:xfrm>
            <a:prstGeom prst="actionButtonBlank">
              <a:avLst/>
            </a:prstGeom>
            <a:blipFill dpi="0" rotWithShape="1">
              <a:blip r:embed="rId11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r>
                <a:rPr lang="en-US" sz="28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7</a:t>
              </a:r>
            </a:p>
          </p:txBody>
        </p:sp>
        <p:sp>
          <p:nvSpPr>
            <p:cNvPr id="36967" name="AutoShape 93" descr="Recycled paper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5376" y="1680"/>
              <a:ext cx="288" cy="288"/>
            </a:xfrm>
            <a:prstGeom prst="actionButtonBlank">
              <a:avLst/>
            </a:prstGeom>
            <a:blipFill dpi="0" rotWithShape="1">
              <a:blip r:embed="rId11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r>
                <a:rPr lang="en-US" sz="28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8</a:t>
              </a:r>
            </a:p>
          </p:txBody>
        </p:sp>
        <p:sp>
          <p:nvSpPr>
            <p:cNvPr id="36968" name="AutoShape 94" descr="Recycled paper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4512" y="1680"/>
              <a:ext cx="288" cy="288"/>
            </a:xfrm>
            <a:prstGeom prst="actionButtonBlank">
              <a:avLst/>
            </a:prstGeom>
            <a:blipFill dpi="0" rotWithShape="1">
              <a:blip r:embed="rId11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r>
                <a:rPr lang="en-US" sz="28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5</a:t>
              </a:r>
            </a:p>
          </p:txBody>
        </p:sp>
      </p:grpSp>
      <p:sp>
        <p:nvSpPr>
          <p:cNvPr id="63583" name="Text Box 95" descr="Recycled paper"/>
          <p:cNvSpPr txBox="1">
            <a:spLocks noChangeArrowheads="1"/>
          </p:cNvSpPr>
          <p:nvPr/>
        </p:nvSpPr>
        <p:spPr bwMode="auto">
          <a:xfrm>
            <a:off x="4876800" y="5410200"/>
            <a:ext cx="4267200" cy="830263"/>
          </a:xfrm>
          <a:prstGeom prst="rect">
            <a:avLst/>
          </a:prstGeom>
          <a:blipFill dpi="0" rotWithShape="1">
            <a:blip r:embed="rId11"/>
            <a:srcRect/>
            <a:tile tx="0" ty="0" sx="100000" sy="100000" flip="none" algn="tl"/>
          </a:blipFill>
          <a:ln w="9525" algn="ctr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400" b="0">
                <a:latin typeface="Times New Roman" pitchFamily="18" charset="0"/>
                <a:cs typeface="Times New Roman" pitchFamily="18" charset="0"/>
              </a:rPr>
              <a:t>2) Lực hút của Trái Đất tác dụng lên vật.</a:t>
            </a:r>
          </a:p>
        </p:txBody>
      </p:sp>
      <p:grpSp>
        <p:nvGrpSpPr>
          <p:cNvPr id="10" name="Group 96"/>
          <p:cNvGrpSpPr>
            <a:grpSpLocks/>
          </p:cNvGrpSpPr>
          <p:nvPr/>
        </p:nvGrpSpPr>
        <p:grpSpPr bwMode="auto">
          <a:xfrm>
            <a:off x="5334000" y="2590800"/>
            <a:ext cx="3657600" cy="457200"/>
            <a:chOff x="3360" y="1680"/>
            <a:chExt cx="2304" cy="288"/>
          </a:xfrm>
        </p:grpSpPr>
        <p:sp>
          <p:nvSpPr>
            <p:cNvPr id="36953" name="AutoShape 97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3360" y="1680"/>
              <a:ext cx="288" cy="288"/>
            </a:xfrm>
            <a:prstGeom prst="actionButtonBlank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3399FF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r>
                <a:rPr lang="en-US" sz="2800">
                  <a:latin typeface="Times New Roman" pitchFamily="18" charset="0"/>
                  <a:cs typeface="Times New Roman" pitchFamily="18" charset="0"/>
                </a:rPr>
                <a:t>T</a:t>
              </a:r>
            </a:p>
          </p:txBody>
        </p:sp>
        <p:sp>
          <p:nvSpPr>
            <p:cNvPr id="36954" name="AutoShape 98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3648" y="1680"/>
              <a:ext cx="288" cy="288"/>
            </a:xfrm>
            <a:prstGeom prst="actionButtonBlank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R</a:t>
              </a:r>
            </a:p>
          </p:txBody>
        </p:sp>
        <p:sp>
          <p:nvSpPr>
            <p:cNvPr id="36955" name="AutoShape 99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4224" y="1680"/>
              <a:ext cx="288" cy="288"/>
            </a:xfrm>
            <a:prstGeom prst="actionButtonBlank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N</a:t>
              </a:r>
            </a:p>
          </p:txBody>
        </p:sp>
        <p:sp>
          <p:nvSpPr>
            <p:cNvPr id="36956" name="AutoShape 100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3936" y="1680"/>
              <a:ext cx="288" cy="288"/>
            </a:xfrm>
            <a:prstGeom prst="actionButtonBlank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3399FF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r>
                <a:rPr lang="en-US" sz="2800">
                  <a:latin typeface="Times New Roman" pitchFamily="18" charset="0"/>
                  <a:cs typeface="Times New Roman" pitchFamily="18" charset="0"/>
                </a:rPr>
                <a:t>Ọ</a:t>
              </a:r>
            </a:p>
          </p:txBody>
        </p:sp>
        <p:sp>
          <p:nvSpPr>
            <p:cNvPr id="36957" name="AutoShape 101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4800" y="1680"/>
              <a:ext cx="288" cy="288"/>
            </a:xfrm>
            <a:prstGeom prst="actionButtonBlank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r>
                <a:rPr lang="en-US" sz="2800">
                  <a:latin typeface="Times New Roman" pitchFamily="18" charset="0"/>
                  <a:cs typeface="Times New Roman" pitchFamily="18" charset="0"/>
                </a:rPr>
                <a:t>L</a:t>
              </a:r>
            </a:p>
          </p:txBody>
        </p:sp>
        <p:sp>
          <p:nvSpPr>
            <p:cNvPr id="36958" name="AutoShape 102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5088" y="1680"/>
              <a:ext cx="288" cy="288"/>
            </a:xfrm>
            <a:prstGeom prst="actionButtonBlank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3399FF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r>
                <a:rPr lang="en-US" sz="2800">
                  <a:latin typeface="Times New Roman" pitchFamily="18" charset="0"/>
                  <a:cs typeface="Times New Roman" pitchFamily="18" charset="0"/>
                </a:rPr>
                <a:t>Ự</a:t>
              </a:r>
            </a:p>
          </p:txBody>
        </p:sp>
        <p:sp>
          <p:nvSpPr>
            <p:cNvPr id="36959" name="AutoShape 103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5376" y="1680"/>
              <a:ext cx="288" cy="288"/>
            </a:xfrm>
            <a:prstGeom prst="actionButtonBlank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r>
                <a:rPr lang="en-US" sz="2800">
                  <a:latin typeface="Times New Roman" pitchFamily="18" charset="0"/>
                  <a:cs typeface="Times New Roman" pitchFamily="18" charset="0"/>
                </a:rPr>
                <a:t>C</a:t>
              </a:r>
            </a:p>
          </p:txBody>
        </p:sp>
        <p:sp>
          <p:nvSpPr>
            <p:cNvPr id="36960" name="AutoShape 104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4512" y="1680"/>
              <a:ext cx="288" cy="288"/>
            </a:xfrm>
            <a:prstGeom prst="actionButtonBlank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3399FF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r>
                <a:rPr lang="en-US" sz="2800">
                  <a:latin typeface="Times New Roman" pitchFamily="18" charset="0"/>
                  <a:cs typeface="Times New Roman" pitchFamily="18" charset="0"/>
                </a:rPr>
                <a:t>G</a:t>
              </a:r>
            </a:p>
          </p:txBody>
        </p:sp>
      </p:grpSp>
      <p:grpSp>
        <p:nvGrpSpPr>
          <p:cNvPr id="11" name="Group 106"/>
          <p:cNvGrpSpPr>
            <a:grpSpLocks/>
          </p:cNvGrpSpPr>
          <p:nvPr/>
        </p:nvGrpSpPr>
        <p:grpSpPr bwMode="auto">
          <a:xfrm>
            <a:off x="3962400" y="3429000"/>
            <a:ext cx="5029200" cy="457200"/>
            <a:chOff x="2544" y="2208"/>
            <a:chExt cx="3168" cy="288"/>
          </a:xfrm>
        </p:grpSpPr>
        <p:sp>
          <p:nvSpPr>
            <p:cNvPr id="36942" name="AutoShape 107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2544" y="2208"/>
              <a:ext cx="288" cy="288"/>
            </a:xfrm>
            <a:prstGeom prst="actionButtonBlank">
              <a:avLst/>
            </a:prstGeom>
            <a:gradFill rotWithShape="1">
              <a:gsLst>
                <a:gs pos="0">
                  <a:srgbClr val="00FFCC"/>
                </a:gs>
                <a:gs pos="100000">
                  <a:srgbClr val="F7FFFD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r>
                <a:rPr lang="en-US" sz="28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  <p:sp>
          <p:nvSpPr>
            <p:cNvPr id="36943" name="AutoShape 108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2832" y="2208"/>
              <a:ext cx="288" cy="288"/>
            </a:xfrm>
            <a:prstGeom prst="actionButtonBlank">
              <a:avLst/>
            </a:prstGeom>
            <a:solidFill>
              <a:srgbClr val="00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r>
                <a:rPr lang="en-US" sz="28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  <p:sp>
          <p:nvSpPr>
            <p:cNvPr id="36944" name="AutoShape 109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3120" y="2208"/>
              <a:ext cx="288" cy="288"/>
            </a:xfrm>
            <a:prstGeom prst="actionButtonBlank">
              <a:avLst/>
            </a:prstGeom>
            <a:gradFill rotWithShape="1">
              <a:gsLst>
                <a:gs pos="0">
                  <a:srgbClr val="00FFCC"/>
                </a:gs>
                <a:gs pos="100000">
                  <a:srgbClr val="F7FFFD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r>
                <a:rPr lang="en-US" sz="28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  <p:sp>
          <p:nvSpPr>
            <p:cNvPr id="36945" name="AutoShape 110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3408" y="2208"/>
              <a:ext cx="288" cy="288"/>
            </a:xfrm>
            <a:prstGeom prst="actionButtonBlank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r>
                <a:rPr lang="en-US" sz="28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</a:p>
          </p:txBody>
        </p:sp>
        <p:sp>
          <p:nvSpPr>
            <p:cNvPr id="36946" name="AutoShape 111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3984" y="2208"/>
              <a:ext cx="288" cy="288"/>
            </a:xfrm>
            <a:prstGeom prst="actionButtonBlank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r>
                <a:rPr lang="en-US" sz="28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6</a:t>
              </a:r>
            </a:p>
          </p:txBody>
        </p:sp>
        <p:sp>
          <p:nvSpPr>
            <p:cNvPr id="36947" name="AutoShape 112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3696" y="2208"/>
              <a:ext cx="288" cy="288"/>
            </a:xfrm>
            <a:prstGeom prst="actionButtonBlank">
              <a:avLst/>
            </a:prstGeom>
            <a:gradFill rotWithShape="1">
              <a:gsLst>
                <a:gs pos="0">
                  <a:srgbClr val="00FFCC"/>
                </a:gs>
                <a:gs pos="100000">
                  <a:srgbClr val="F7FFFD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r>
                <a:rPr lang="en-US" sz="28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5</a:t>
              </a:r>
            </a:p>
          </p:txBody>
        </p:sp>
        <p:sp>
          <p:nvSpPr>
            <p:cNvPr id="36948" name="AutoShape 113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4560" y="2208"/>
              <a:ext cx="288" cy="288"/>
            </a:xfrm>
            <a:prstGeom prst="actionButtonBlank">
              <a:avLst/>
            </a:prstGeom>
            <a:blipFill dpi="0" rotWithShape="1">
              <a:blip r:embed="rId6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r>
                <a:rPr lang="en-US" sz="28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8</a:t>
              </a:r>
            </a:p>
          </p:txBody>
        </p:sp>
        <p:sp>
          <p:nvSpPr>
            <p:cNvPr id="36949" name="AutoShape 114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4848" y="2208"/>
              <a:ext cx="288" cy="288"/>
            </a:xfrm>
            <a:prstGeom prst="actionButtonBlank">
              <a:avLst/>
            </a:prstGeom>
            <a:gradFill rotWithShape="1">
              <a:gsLst>
                <a:gs pos="0">
                  <a:srgbClr val="00FFCC"/>
                </a:gs>
                <a:gs pos="100000">
                  <a:srgbClr val="F7FFFD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r>
                <a:rPr lang="en-US" sz="28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9</a:t>
              </a:r>
            </a:p>
          </p:txBody>
        </p:sp>
        <p:sp>
          <p:nvSpPr>
            <p:cNvPr id="36950" name="AutoShape 115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5136" y="2208"/>
              <a:ext cx="288" cy="288"/>
            </a:xfrm>
            <a:prstGeom prst="actionButtonBlank">
              <a:avLst/>
            </a:prstGeom>
            <a:solidFill>
              <a:srgbClr val="CCE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r>
                <a:rPr lang="en-US" sz="28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10</a:t>
              </a:r>
            </a:p>
          </p:txBody>
        </p:sp>
        <p:sp>
          <p:nvSpPr>
            <p:cNvPr id="36951" name="AutoShape 116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5424" y="2208"/>
              <a:ext cx="288" cy="288"/>
            </a:xfrm>
            <a:prstGeom prst="actionButtonBlank">
              <a:avLst/>
            </a:prstGeom>
            <a:gradFill rotWithShape="1">
              <a:gsLst>
                <a:gs pos="0">
                  <a:srgbClr val="00FFCC"/>
                </a:gs>
                <a:gs pos="100000">
                  <a:srgbClr val="F7FFFD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r>
                <a:rPr lang="en-US" sz="28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11</a:t>
              </a:r>
            </a:p>
          </p:txBody>
        </p:sp>
        <p:sp>
          <p:nvSpPr>
            <p:cNvPr id="36952" name="AutoShape 117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4272" y="2208"/>
              <a:ext cx="288" cy="288"/>
            </a:xfrm>
            <a:prstGeom prst="actionButtonBlank">
              <a:avLst/>
            </a:prstGeom>
            <a:gradFill rotWithShape="1">
              <a:gsLst>
                <a:gs pos="0">
                  <a:srgbClr val="00FFCC"/>
                </a:gs>
                <a:gs pos="100000">
                  <a:srgbClr val="F7FFFD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r>
                <a:rPr lang="en-US" sz="28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7</a:t>
              </a:r>
            </a:p>
          </p:txBody>
        </p:sp>
      </p:grpSp>
      <p:sp>
        <p:nvSpPr>
          <p:cNvPr id="63606" name="Text Box 118"/>
          <p:cNvSpPr txBox="1">
            <a:spLocks noChangeArrowheads="1"/>
          </p:cNvSpPr>
          <p:nvPr/>
        </p:nvSpPr>
        <p:spPr bwMode="auto">
          <a:xfrm>
            <a:off x="4876800" y="5410200"/>
            <a:ext cx="4267200" cy="830263"/>
          </a:xfrm>
          <a:prstGeom prst="rect">
            <a:avLst/>
          </a:prstGeom>
          <a:solidFill>
            <a:schemeClr val="folHlink"/>
          </a:solidFill>
          <a:ln w="9525" algn="ctr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400" b="0">
                <a:latin typeface="Times New Roman" pitchFamily="18" charset="0"/>
                <a:cs typeface="Times New Roman" pitchFamily="18" charset="0"/>
              </a:rPr>
              <a:t>3) Máy cơ đơn giản giúp làm thay đổi độ lớn của lực.</a:t>
            </a:r>
          </a:p>
        </p:txBody>
      </p:sp>
      <p:grpSp>
        <p:nvGrpSpPr>
          <p:cNvPr id="12" name="Group 119"/>
          <p:cNvGrpSpPr>
            <a:grpSpLocks/>
          </p:cNvGrpSpPr>
          <p:nvPr/>
        </p:nvGrpSpPr>
        <p:grpSpPr bwMode="auto">
          <a:xfrm>
            <a:off x="3962400" y="3429000"/>
            <a:ext cx="5029200" cy="457200"/>
            <a:chOff x="2544" y="2208"/>
            <a:chExt cx="3168" cy="288"/>
          </a:xfrm>
        </p:grpSpPr>
        <p:sp>
          <p:nvSpPr>
            <p:cNvPr id="36931" name="AutoShape 120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2544" y="2208"/>
              <a:ext cx="288" cy="288"/>
            </a:xfrm>
            <a:prstGeom prst="actionButtonBlank">
              <a:avLst/>
            </a:prstGeom>
            <a:solidFill>
              <a:srgbClr val="CCE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r>
                <a:rPr lang="en-US" sz="2800">
                  <a:latin typeface="Times New Roman" pitchFamily="18" charset="0"/>
                  <a:cs typeface="Times New Roman" pitchFamily="18" charset="0"/>
                </a:rPr>
                <a:t>R</a:t>
              </a:r>
            </a:p>
          </p:txBody>
        </p:sp>
        <p:sp>
          <p:nvSpPr>
            <p:cNvPr id="36932" name="AutoShape 121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2832" y="2208"/>
              <a:ext cx="288" cy="288"/>
            </a:xfrm>
            <a:prstGeom prst="actionButtonBlank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r>
                <a:rPr lang="en-US" sz="2800">
                  <a:latin typeface="Times New Roman" pitchFamily="18" charset="0"/>
                  <a:cs typeface="Times New Roman" pitchFamily="18" charset="0"/>
                </a:rPr>
                <a:t>Ò</a:t>
              </a:r>
            </a:p>
          </p:txBody>
        </p:sp>
        <p:sp>
          <p:nvSpPr>
            <p:cNvPr id="36933" name="AutoShape 122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3120" y="2208"/>
              <a:ext cx="288" cy="288"/>
            </a:xfrm>
            <a:prstGeom prst="actionButtonBlank">
              <a:avLst/>
            </a:prstGeom>
            <a:solidFill>
              <a:srgbClr val="CCE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r>
                <a:rPr lang="en-US" sz="2800">
                  <a:latin typeface="Times New Roman" pitchFamily="18" charset="0"/>
                  <a:cs typeface="Times New Roman" pitchFamily="18" charset="0"/>
                </a:rPr>
                <a:t>N</a:t>
              </a:r>
            </a:p>
          </p:txBody>
        </p:sp>
        <p:sp>
          <p:nvSpPr>
            <p:cNvPr id="36934" name="AutoShape 123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3408" y="2208"/>
              <a:ext cx="288" cy="288"/>
            </a:xfrm>
            <a:prstGeom prst="actionButtonBlank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r>
                <a:rPr lang="en-US" sz="2800">
                  <a:latin typeface="Times New Roman" pitchFamily="18" charset="0"/>
                  <a:cs typeface="Times New Roman" pitchFamily="18" charset="0"/>
                </a:rPr>
                <a:t>G</a:t>
              </a:r>
            </a:p>
          </p:txBody>
        </p:sp>
        <p:sp>
          <p:nvSpPr>
            <p:cNvPr id="36935" name="AutoShape 124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3984" y="2208"/>
              <a:ext cx="288" cy="288"/>
            </a:xfrm>
            <a:prstGeom prst="actionButtonBlank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r>
                <a:rPr lang="en-US" sz="2800">
                  <a:latin typeface="Times New Roman" pitchFamily="18" charset="0"/>
                  <a:cs typeface="Times New Roman" pitchFamily="18" charset="0"/>
                </a:rPr>
                <a:t>Ọ</a:t>
              </a:r>
            </a:p>
          </p:txBody>
        </p:sp>
        <p:sp>
          <p:nvSpPr>
            <p:cNvPr id="36936" name="AutoShape 125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3696" y="2208"/>
              <a:ext cx="288" cy="288"/>
            </a:xfrm>
            <a:prstGeom prst="actionButtonBlank">
              <a:avLst/>
            </a:prstGeom>
            <a:solidFill>
              <a:srgbClr val="CCE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r>
                <a:rPr lang="en-US" sz="2800">
                  <a:latin typeface="Times New Roman" pitchFamily="18" charset="0"/>
                  <a:cs typeface="Times New Roman" pitchFamily="18" charset="0"/>
                </a:rPr>
                <a:t>R</a:t>
              </a:r>
            </a:p>
          </p:txBody>
        </p:sp>
        <p:sp>
          <p:nvSpPr>
            <p:cNvPr id="36937" name="AutoShape 126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4560" y="2208"/>
              <a:ext cx="288" cy="288"/>
            </a:xfrm>
            <a:prstGeom prst="actionButtonBlank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r>
                <a:rPr lang="en-US" sz="2800">
                  <a:latin typeface="Times New Roman" pitchFamily="18" charset="0"/>
                  <a:cs typeface="Times New Roman" pitchFamily="18" charset="0"/>
                </a:rPr>
                <a:t>Đ</a:t>
              </a:r>
            </a:p>
          </p:txBody>
        </p:sp>
        <p:sp>
          <p:nvSpPr>
            <p:cNvPr id="36938" name="AutoShape 127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4848" y="2208"/>
              <a:ext cx="288" cy="288"/>
            </a:xfrm>
            <a:prstGeom prst="actionButtonBlank">
              <a:avLst/>
            </a:prstGeom>
            <a:solidFill>
              <a:srgbClr val="CCE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r>
                <a:rPr lang="en-US" sz="2800">
                  <a:latin typeface="Times New Roman" pitchFamily="18" charset="0"/>
                  <a:cs typeface="Times New Roman" pitchFamily="18" charset="0"/>
                </a:rPr>
                <a:t>Ộ</a:t>
              </a:r>
            </a:p>
          </p:txBody>
        </p:sp>
        <p:sp>
          <p:nvSpPr>
            <p:cNvPr id="36939" name="AutoShape 128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5136" y="2208"/>
              <a:ext cx="288" cy="288"/>
            </a:xfrm>
            <a:prstGeom prst="actionButtonBlank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r>
                <a:rPr lang="en-US" sz="2800">
                  <a:latin typeface="Times New Roman" pitchFamily="18" charset="0"/>
                  <a:cs typeface="Times New Roman" pitchFamily="18" charset="0"/>
                </a:rPr>
                <a:t>N</a:t>
              </a:r>
            </a:p>
          </p:txBody>
        </p:sp>
        <p:sp>
          <p:nvSpPr>
            <p:cNvPr id="36940" name="AutoShape 129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5424" y="2208"/>
              <a:ext cx="288" cy="288"/>
            </a:xfrm>
            <a:prstGeom prst="actionButtonBlank">
              <a:avLst/>
            </a:prstGeom>
            <a:solidFill>
              <a:srgbClr val="CCE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r>
                <a:rPr lang="en-US" sz="2800">
                  <a:latin typeface="Times New Roman" pitchFamily="18" charset="0"/>
                  <a:cs typeface="Times New Roman" pitchFamily="18" charset="0"/>
                </a:rPr>
                <a:t>G</a:t>
              </a:r>
            </a:p>
          </p:txBody>
        </p:sp>
        <p:sp>
          <p:nvSpPr>
            <p:cNvPr id="36941" name="AutoShape 130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4272" y="2208"/>
              <a:ext cx="288" cy="288"/>
            </a:xfrm>
            <a:prstGeom prst="actionButtonBlank">
              <a:avLst/>
            </a:prstGeom>
            <a:solidFill>
              <a:srgbClr val="CCE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r>
                <a:rPr lang="en-US" sz="2800">
                  <a:latin typeface="Times New Roman" pitchFamily="18" charset="0"/>
                  <a:cs typeface="Times New Roman" pitchFamily="18" charset="0"/>
                </a:rPr>
                <a:t>C</a:t>
              </a:r>
            </a:p>
          </p:txBody>
        </p:sp>
      </p:grpSp>
      <p:grpSp>
        <p:nvGrpSpPr>
          <p:cNvPr id="13" name="Group 132"/>
          <p:cNvGrpSpPr>
            <a:grpSpLocks/>
          </p:cNvGrpSpPr>
          <p:nvPr/>
        </p:nvGrpSpPr>
        <p:grpSpPr bwMode="auto">
          <a:xfrm>
            <a:off x="609600" y="5181600"/>
            <a:ext cx="3860800" cy="609600"/>
            <a:chOff x="336" y="3600"/>
            <a:chExt cx="2432" cy="384"/>
          </a:xfrm>
        </p:grpSpPr>
        <p:sp>
          <p:nvSpPr>
            <p:cNvPr id="63621" name="AutoShape 133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744" y="3600"/>
              <a:ext cx="408" cy="384"/>
            </a:xfrm>
            <a:prstGeom prst="actionButtonBlank">
              <a:avLst/>
            </a:prstGeom>
            <a:solidFill>
              <a:srgbClr val="CCCCFF"/>
            </a:solidFill>
            <a:ln w="9525">
              <a:noFill/>
              <a:miter lim="800000"/>
              <a:headEnd/>
              <a:tailEnd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r>
                <a:rPr lang="en-US" sz="32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</a:p>
          </p:txBody>
        </p:sp>
        <p:sp>
          <p:nvSpPr>
            <p:cNvPr id="63622" name="AutoShape 134" descr="Denim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336" y="3600"/>
              <a:ext cx="408" cy="384"/>
            </a:xfrm>
            <a:prstGeom prst="actionButtonBlank">
              <a:avLst/>
            </a:prstGeom>
            <a:blipFill dpi="0" rotWithShape="1">
              <a:blip r:embed="rId12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r>
                <a:rPr lang="en-US" sz="32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</a:p>
          </p:txBody>
        </p:sp>
        <p:sp>
          <p:nvSpPr>
            <p:cNvPr id="63623" name="AutoShape 135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1952" y="3600"/>
              <a:ext cx="408" cy="384"/>
            </a:xfrm>
            <a:prstGeom prst="actionButtonBlank">
              <a:avLst/>
            </a:prstGeom>
            <a:blipFill dpi="0" rotWithShape="1">
              <a:blip r:embed="rId4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r>
                <a:rPr lang="en-US" sz="32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Ơ</a:t>
              </a:r>
            </a:p>
          </p:txBody>
        </p:sp>
        <p:sp>
          <p:nvSpPr>
            <p:cNvPr id="63624" name="AutoShape 136" descr="White marble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2360" y="3600"/>
              <a:ext cx="408" cy="384"/>
            </a:xfrm>
            <a:prstGeom prst="actionButtonBlank">
              <a:avLst/>
            </a:prstGeom>
            <a:blipFill dpi="0" rotWithShape="1">
              <a:blip r:embed="rId13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r>
                <a:rPr lang="en-US" sz="32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</a:p>
          </p:txBody>
        </p:sp>
        <p:sp>
          <p:nvSpPr>
            <p:cNvPr id="63625" name="AutoShape 137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1560" y="3600"/>
              <a:ext cx="408" cy="384"/>
            </a:xfrm>
            <a:prstGeom prst="actionButtonBlank">
              <a:avLst/>
            </a:prstGeom>
            <a:solidFill>
              <a:srgbClr val="CCCCFF"/>
            </a:solidFill>
            <a:ln w="9525">
              <a:noFill/>
              <a:miter lim="800000"/>
              <a:headEnd/>
              <a:tailEnd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r>
                <a:rPr lang="en-US" sz="32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</a:p>
          </p:txBody>
        </p:sp>
        <p:sp>
          <p:nvSpPr>
            <p:cNvPr id="63626" name="AutoShape 138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1144" y="3600"/>
              <a:ext cx="408" cy="384"/>
            </a:xfrm>
            <a:prstGeom prst="actionButtonBlank">
              <a:avLst/>
            </a:prstGeom>
            <a:blipFill dpi="0" rotWithShape="1">
              <a:blip r:embed="rId5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r>
                <a:rPr lang="en-US" sz="32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U</a:t>
              </a:r>
            </a:p>
          </p:txBody>
        </p:sp>
      </p:grpSp>
      <p:grpSp>
        <p:nvGrpSpPr>
          <p:cNvPr id="14" name="Group 143"/>
          <p:cNvGrpSpPr>
            <a:grpSpLocks/>
          </p:cNvGrpSpPr>
          <p:nvPr/>
        </p:nvGrpSpPr>
        <p:grpSpPr bwMode="auto">
          <a:xfrm>
            <a:off x="2119313" y="533400"/>
            <a:ext cx="1971675" cy="1400175"/>
            <a:chOff x="1584" y="226"/>
            <a:chExt cx="1392" cy="974"/>
          </a:xfrm>
        </p:grpSpPr>
        <p:pic>
          <p:nvPicPr>
            <p:cNvPr id="36923" name="Picture 144" descr="Picture4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273" b="44109"/>
            <a:stretch>
              <a:fillRect/>
            </a:stretch>
          </p:blipFill>
          <p:spPr bwMode="auto">
            <a:xfrm>
              <a:off x="1584" y="226"/>
              <a:ext cx="1392" cy="9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924" name="AutoShape 145"/>
            <p:cNvSpPr>
              <a:spLocks noChangeArrowheads="1"/>
            </p:cNvSpPr>
            <p:nvPr/>
          </p:nvSpPr>
          <p:spPr bwMode="auto">
            <a:xfrm>
              <a:off x="2009" y="509"/>
              <a:ext cx="352" cy="578"/>
            </a:xfrm>
            <a:prstGeom prst="flowChartDecision">
              <a:avLst/>
            </a:prstGeom>
            <a:solidFill>
              <a:schemeClr val="folHlink"/>
            </a:solidFill>
            <a:ln w="9525" algn="ctr">
              <a:solidFill>
                <a:srgbClr val="3399FF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sz="24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</p:grpSp>
      <p:grpSp>
        <p:nvGrpSpPr>
          <p:cNvPr id="15" name="Group 146"/>
          <p:cNvGrpSpPr>
            <a:grpSpLocks/>
          </p:cNvGrpSpPr>
          <p:nvPr/>
        </p:nvGrpSpPr>
        <p:grpSpPr bwMode="auto">
          <a:xfrm>
            <a:off x="2119313" y="1933575"/>
            <a:ext cx="1952625" cy="1463675"/>
            <a:chOff x="1536" y="1200"/>
            <a:chExt cx="1440" cy="1027"/>
          </a:xfrm>
        </p:grpSpPr>
        <p:pic>
          <p:nvPicPr>
            <p:cNvPr id="36921" name="Picture 147" descr="Picture2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687" t="48210"/>
            <a:stretch>
              <a:fillRect/>
            </a:stretch>
          </p:blipFill>
          <p:spPr bwMode="auto">
            <a:xfrm>
              <a:off x="1536" y="1200"/>
              <a:ext cx="1440" cy="10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922" name="AutoShape 148"/>
            <p:cNvSpPr>
              <a:spLocks noChangeArrowheads="1"/>
            </p:cNvSpPr>
            <p:nvPr/>
          </p:nvSpPr>
          <p:spPr bwMode="auto">
            <a:xfrm>
              <a:off x="2051" y="1347"/>
              <a:ext cx="368" cy="584"/>
            </a:xfrm>
            <a:prstGeom prst="flowChartDecision">
              <a:avLst/>
            </a:prstGeom>
            <a:solidFill>
              <a:schemeClr val="folHlink"/>
            </a:solidFill>
            <a:ln w="9525" algn="ctr">
              <a:solidFill>
                <a:srgbClr val="3399FF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sz="24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</p:grpSp>
      <p:grpSp>
        <p:nvGrpSpPr>
          <p:cNvPr id="16" name="Group 149"/>
          <p:cNvGrpSpPr>
            <a:grpSpLocks/>
          </p:cNvGrpSpPr>
          <p:nvPr/>
        </p:nvGrpSpPr>
        <p:grpSpPr bwMode="auto">
          <a:xfrm>
            <a:off x="420688" y="1917700"/>
            <a:ext cx="1712912" cy="1463675"/>
            <a:chOff x="336" y="1200"/>
            <a:chExt cx="1200" cy="1008"/>
          </a:xfrm>
        </p:grpSpPr>
        <p:pic>
          <p:nvPicPr>
            <p:cNvPr id="36919" name="Picture 150" descr="Picture3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6684" r="47701"/>
            <a:stretch>
              <a:fillRect/>
            </a:stretch>
          </p:blipFill>
          <p:spPr bwMode="auto">
            <a:xfrm>
              <a:off x="336" y="1200"/>
              <a:ext cx="1200" cy="1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920" name="AutoShape 151"/>
            <p:cNvSpPr>
              <a:spLocks noChangeArrowheads="1"/>
            </p:cNvSpPr>
            <p:nvPr/>
          </p:nvSpPr>
          <p:spPr bwMode="auto">
            <a:xfrm>
              <a:off x="861" y="1349"/>
              <a:ext cx="349" cy="573"/>
            </a:xfrm>
            <a:prstGeom prst="flowChartDecision">
              <a:avLst/>
            </a:prstGeom>
            <a:solidFill>
              <a:schemeClr val="folHlink"/>
            </a:solidFill>
            <a:ln w="9525" algn="ctr">
              <a:solidFill>
                <a:srgbClr val="3399FF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sz="24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</p:grpSp>
      <p:grpSp>
        <p:nvGrpSpPr>
          <p:cNvPr id="17" name="Group 152"/>
          <p:cNvGrpSpPr>
            <a:grpSpLocks/>
          </p:cNvGrpSpPr>
          <p:nvPr/>
        </p:nvGrpSpPr>
        <p:grpSpPr bwMode="auto">
          <a:xfrm>
            <a:off x="427038" y="533400"/>
            <a:ext cx="1706562" cy="1392238"/>
            <a:chOff x="336" y="192"/>
            <a:chExt cx="1296" cy="1021"/>
          </a:xfrm>
        </p:grpSpPr>
        <p:pic>
          <p:nvPicPr>
            <p:cNvPr id="36917" name="Picture 153" descr="Picture5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6390" b="46985"/>
            <a:stretch>
              <a:fillRect/>
            </a:stretch>
          </p:blipFill>
          <p:spPr bwMode="auto">
            <a:xfrm>
              <a:off x="336" y="192"/>
              <a:ext cx="1296" cy="10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918" name="AutoShape 154"/>
            <p:cNvSpPr>
              <a:spLocks noChangeArrowheads="1"/>
            </p:cNvSpPr>
            <p:nvPr/>
          </p:nvSpPr>
          <p:spPr bwMode="auto">
            <a:xfrm>
              <a:off x="847" y="519"/>
              <a:ext cx="379" cy="610"/>
            </a:xfrm>
            <a:prstGeom prst="flowChartDecision">
              <a:avLst/>
            </a:prstGeom>
            <a:solidFill>
              <a:schemeClr val="folHlink"/>
            </a:solidFill>
            <a:ln w="9525" algn="ctr">
              <a:solidFill>
                <a:srgbClr val="3399FF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sz="24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</a:p>
          </p:txBody>
        </p:sp>
      </p:grpSp>
      <p:grpSp>
        <p:nvGrpSpPr>
          <p:cNvPr id="36893" name="Group 192"/>
          <p:cNvGrpSpPr>
            <a:grpSpLocks/>
          </p:cNvGrpSpPr>
          <p:nvPr/>
        </p:nvGrpSpPr>
        <p:grpSpPr bwMode="auto">
          <a:xfrm>
            <a:off x="5334000" y="4343400"/>
            <a:ext cx="2743200" cy="457200"/>
            <a:chOff x="3360" y="2736"/>
            <a:chExt cx="1728" cy="288"/>
          </a:xfrm>
        </p:grpSpPr>
        <p:sp>
          <p:nvSpPr>
            <p:cNvPr id="36911" name="AutoShape 156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3360" y="2736"/>
              <a:ext cx="288" cy="288"/>
            </a:xfrm>
            <a:prstGeom prst="actionButtonBlank">
              <a:avLst/>
            </a:prstGeom>
            <a:blipFill dpi="0" rotWithShape="1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2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6912" name="AutoShape 157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3648" y="2736"/>
              <a:ext cx="288" cy="288"/>
            </a:xfrm>
            <a:prstGeom prst="actionButtonBlank">
              <a:avLst/>
            </a:prstGeom>
            <a:blipFill dpi="0" rotWithShape="1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2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6913" name="AutoShape 158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3936" y="2736"/>
              <a:ext cx="288" cy="288"/>
            </a:xfrm>
            <a:prstGeom prst="actionButtonBlank">
              <a:avLst/>
            </a:prstGeom>
            <a:blipFill dpi="0" rotWithShape="1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2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6914" name="AutoShape 159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4224" y="2736"/>
              <a:ext cx="288" cy="288"/>
            </a:xfrm>
            <a:prstGeom prst="actionButtonBlank">
              <a:avLst/>
            </a:prstGeom>
            <a:blipFill dpi="0" rotWithShape="1">
              <a:blip r:embed="rId5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2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6915" name="AutoShape 160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4800" y="2736"/>
              <a:ext cx="288" cy="288"/>
            </a:xfrm>
            <a:prstGeom prst="actionButtonBlank">
              <a:avLst/>
            </a:prstGeom>
            <a:blipFill dpi="0" rotWithShape="1">
              <a:blip r:embed="rId5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2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6916" name="AutoShape 161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4512" y="2736"/>
              <a:ext cx="288" cy="288"/>
            </a:xfrm>
            <a:prstGeom prst="actionButtonBlank">
              <a:avLst/>
            </a:prstGeom>
            <a:blipFill dpi="0" rotWithShape="1">
              <a:blip r:embed="rId5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28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63655" name="AutoShape 167"/>
          <p:cNvSpPr>
            <a:spLocks noChangeArrowheads="1"/>
          </p:cNvSpPr>
          <p:nvPr/>
        </p:nvSpPr>
        <p:spPr bwMode="auto">
          <a:xfrm>
            <a:off x="4724400" y="4419600"/>
            <a:ext cx="366713" cy="795338"/>
          </a:xfrm>
          <a:prstGeom prst="flowChartDecision">
            <a:avLst/>
          </a:prstGeom>
          <a:solidFill>
            <a:schemeClr val="folHlink"/>
          </a:solidFill>
          <a:ln w="9525" algn="ctr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endParaRPr lang="en-US" sz="2000" b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9" name="Group 193"/>
          <p:cNvGrpSpPr>
            <a:grpSpLocks/>
          </p:cNvGrpSpPr>
          <p:nvPr/>
        </p:nvGrpSpPr>
        <p:grpSpPr bwMode="auto">
          <a:xfrm>
            <a:off x="5334000" y="4343400"/>
            <a:ext cx="2743200" cy="457200"/>
            <a:chOff x="3360" y="3072"/>
            <a:chExt cx="1728" cy="288"/>
          </a:xfrm>
        </p:grpSpPr>
        <p:sp>
          <p:nvSpPr>
            <p:cNvPr id="36905" name="AutoShape 170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3360" y="3072"/>
              <a:ext cx="288" cy="288"/>
            </a:xfrm>
            <a:prstGeom prst="actionButtonBlank">
              <a:avLst/>
            </a:prstGeom>
            <a:blipFill dpi="0" rotWithShape="1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r>
                <a:rPr lang="en-US" sz="28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  <p:sp>
          <p:nvSpPr>
            <p:cNvPr id="36906" name="AutoShape 171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3648" y="3072"/>
              <a:ext cx="288" cy="288"/>
            </a:xfrm>
            <a:prstGeom prst="actionButtonBlank">
              <a:avLst/>
            </a:prstGeom>
            <a:blipFill dpi="0" rotWithShape="1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r>
                <a:rPr lang="en-US" sz="28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  <p:sp>
          <p:nvSpPr>
            <p:cNvPr id="36907" name="AutoShape 172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3936" y="3072"/>
              <a:ext cx="288" cy="288"/>
            </a:xfrm>
            <a:prstGeom prst="actionButtonBlank">
              <a:avLst/>
            </a:prstGeom>
            <a:blipFill dpi="0" rotWithShape="1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r>
                <a:rPr lang="en-US" sz="28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  <p:sp>
          <p:nvSpPr>
            <p:cNvPr id="36908" name="AutoShape 173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4224" y="3072"/>
              <a:ext cx="288" cy="288"/>
            </a:xfrm>
            <a:prstGeom prst="actionButtonBlank">
              <a:avLst/>
            </a:prstGeom>
            <a:blipFill dpi="0" rotWithShape="1">
              <a:blip r:embed="rId5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r>
                <a:rPr lang="en-US" sz="28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</a:p>
          </p:txBody>
        </p:sp>
        <p:sp>
          <p:nvSpPr>
            <p:cNvPr id="36909" name="AutoShape 174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4800" y="3072"/>
              <a:ext cx="288" cy="288"/>
            </a:xfrm>
            <a:prstGeom prst="actionButtonBlank">
              <a:avLst/>
            </a:prstGeom>
            <a:blipFill dpi="0" rotWithShape="1">
              <a:blip r:embed="rId5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r>
                <a:rPr lang="en-US" sz="28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6</a:t>
              </a:r>
            </a:p>
          </p:txBody>
        </p:sp>
        <p:sp>
          <p:nvSpPr>
            <p:cNvPr id="36910" name="AutoShape 175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4512" y="3072"/>
              <a:ext cx="288" cy="288"/>
            </a:xfrm>
            <a:prstGeom prst="actionButtonBlank">
              <a:avLst/>
            </a:prstGeom>
            <a:blipFill dpi="0" rotWithShape="1">
              <a:blip r:embed="rId5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r>
                <a:rPr lang="en-US" sz="28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5</a:t>
              </a:r>
            </a:p>
          </p:txBody>
        </p:sp>
      </p:grpSp>
      <p:grpSp>
        <p:nvGrpSpPr>
          <p:cNvPr id="20" name="Group 194"/>
          <p:cNvGrpSpPr>
            <a:grpSpLocks/>
          </p:cNvGrpSpPr>
          <p:nvPr/>
        </p:nvGrpSpPr>
        <p:grpSpPr bwMode="auto">
          <a:xfrm>
            <a:off x="5334000" y="4343400"/>
            <a:ext cx="2743200" cy="457200"/>
            <a:chOff x="3360" y="2448"/>
            <a:chExt cx="1728" cy="288"/>
          </a:xfrm>
          <a:solidFill>
            <a:srgbClr val="FFFF00"/>
          </a:solidFill>
        </p:grpSpPr>
        <p:sp>
          <p:nvSpPr>
            <p:cNvPr id="36899" name="AutoShape 179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3360" y="2448"/>
              <a:ext cx="288" cy="288"/>
            </a:xfrm>
            <a:prstGeom prst="actionButtonBlank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r>
                <a:rPr lang="en-US" sz="2800">
                  <a:latin typeface="Times New Roman" pitchFamily="18" charset="0"/>
                  <a:cs typeface="Times New Roman" pitchFamily="18" charset="0"/>
                </a:rPr>
                <a:t>P</a:t>
              </a:r>
            </a:p>
          </p:txBody>
        </p:sp>
        <p:sp>
          <p:nvSpPr>
            <p:cNvPr id="36900" name="AutoShape 180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3648" y="2448"/>
              <a:ext cx="288" cy="288"/>
            </a:xfrm>
            <a:prstGeom prst="actionButtonBlank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r>
                <a:rPr lang="en-US" sz="2800">
                  <a:latin typeface="Times New Roman" pitchFamily="18" charset="0"/>
                  <a:cs typeface="Times New Roman" pitchFamily="18" charset="0"/>
                </a:rPr>
                <a:t>A</a:t>
              </a:r>
            </a:p>
          </p:txBody>
        </p:sp>
        <p:sp>
          <p:nvSpPr>
            <p:cNvPr id="36901" name="AutoShape 181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3936" y="2448"/>
              <a:ext cx="288" cy="288"/>
            </a:xfrm>
            <a:prstGeom prst="actionButtonBlank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r>
                <a:rPr lang="en-US" sz="2800">
                  <a:latin typeface="Times New Roman" pitchFamily="18" charset="0"/>
                  <a:cs typeface="Times New Roman" pitchFamily="18" charset="0"/>
                </a:rPr>
                <a:t>L</a:t>
              </a:r>
            </a:p>
          </p:txBody>
        </p:sp>
        <p:sp>
          <p:nvSpPr>
            <p:cNvPr id="36902" name="AutoShape 182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4224" y="2448"/>
              <a:ext cx="288" cy="288"/>
            </a:xfrm>
            <a:prstGeom prst="actionButtonBlank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r>
                <a:rPr lang="en-US" sz="2800">
                  <a:latin typeface="Times New Roman" pitchFamily="18" charset="0"/>
                  <a:cs typeface="Times New Roman" pitchFamily="18" charset="0"/>
                </a:rPr>
                <a:t>Ă</a:t>
              </a:r>
            </a:p>
          </p:txBody>
        </p:sp>
        <p:sp>
          <p:nvSpPr>
            <p:cNvPr id="36903" name="AutoShape 183" descr="Newsprint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4800" y="2448"/>
              <a:ext cx="288" cy="288"/>
            </a:xfrm>
            <a:prstGeom prst="actionButtonBlank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r>
                <a:rPr lang="en-US" sz="2800">
                  <a:latin typeface="Times New Roman" pitchFamily="18" charset="0"/>
                  <a:cs typeface="Times New Roman" pitchFamily="18" charset="0"/>
                </a:rPr>
                <a:t>G</a:t>
              </a:r>
            </a:p>
          </p:txBody>
        </p:sp>
        <p:sp>
          <p:nvSpPr>
            <p:cNvPr id="36904" name="AutoShape 184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4512" y="2448"/>
              <a:ext cx="288" cy="288"/>
            </a:xfrm>
            <a:prstGeom prst="actionButtonBlank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r>
                <a:rPr lang="en-US" sz="2800">
                  <a:latin typeface="Times New Roman" pitchFamily="18" charset="0"/>
                  <a:cs typeface="Times New Roman" pitchFamily="18" charset="0"/>
                </a:rPr>
                <a:t>N</a:t>
              </a:r>
            </a:p>
          </p:txBody>
        </p:sp>
      </p:grpSp>
      <p:sp>
        <p:nvSpPr>
          <p:cNvPr id="63675" name="Text Box 187"/>
          <p:cNvSpPr txBox="1">
            <a:spLocks noChangeArrowheads="1"/>
          </p:cNvSpPr>
          <p:nvPr/>
        </p:nvSpPr>
        <p:spPr bwMode="auto">
          <a:xfrm>
            <a:off x="4876800" y="5410200"/>
            <a:ext cx="4267200" cy="830263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00FFCC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4) </a:t>
            </a:r>
            <a:r>
              <a:rPr lang="en-US" sz="2400" b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4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4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4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ròng</a:t>
            </a:r>
            <a:r>
              <a:rPr lang="en-US" sz="24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rọc</a:t>
            </a:r>
            <a:r>
              <a:rPr lang="en-US" sz="24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24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ròng</a:t>
            </a:r>
            <a:r>
              <a:rPr lang="en-US" sz="24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rọc</a:t>
            </a:r>
            <a:r>
              <a:rPr lang="en-US" sz="24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3676" name="AutoShape 188"/>
          <p:cNvSpPr>
            <a:spLocks noChangeArrowheads="1"/>
          </p:cNvSpPr>
          <p:nvPr/>
        </p:nvSpPr>
        <p:spPr bwMode="auto">
          <a:xfrm>
            <a:off x="502379" y="4039108"/>
            <a:ext cx="3413337" cy="584775"/>
          </a:xfrm>
          <a:prstGeom prst="flowChartPreparation">
            <a:avLst/>
          </a:prstGeom>
          <a:solidFill>
            <a:srgbClr val="FFFF66"/>
          </a:solidFill>
          <a:ln w="9525" algn="ctr">
            <a:solidFill>
              <a:srgbClr val="D60093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KẾT QUẢ</a:t>
            </a:r>
          </a:p>
        </p:txBody>
      </p:sp>
    </p:spTree>
    <p:extLst>
      <p:ext uri="{BB962C8B-B14F-4D97-AF65-F5344CB8AC3E}">
        <p14:creationId xmlns:p14="http://schemas.microsoft.com/office/powerpoint/2010/main" val="37021048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xit" presetSubtype="2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0"/>
                                        <p:tgtEl>
                                          <p:spTgt spid="63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/>
                                        <p:tgtEl>
                                          <p:spTgt spid="63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3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 nodeType="clickPar">
                      <p:stCondLst>
                        <p:cond delay="0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6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35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 nodeType="clickPar">
                      <p:stCondLst>
                        <p:cond delay="0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9" dur="500"/>
                                        <p:tgtEl>
                                          <p:spTgt spid="635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569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35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35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35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3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635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 nodeType="clickPar">
                      <p:stCondLst>
                        <p:cond delay="0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69" dur="500"/>
                                        <p:tgtEl>
                                          <p:spTgt spid="635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571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9" dur="500"/>
                                        <p:tgtEl>
                                          <p:spTgt spid="63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635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 nodeType="clickPar">
                      <p:stCondLst>
                        <p:cond delay="0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0" dur="500"/>
                                        <p:tgtEl>
                                          <p:spTgt spid="636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573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 nodeType="clickPar">
                      <p:stCondLst>
                        <p:cond delay="0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636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636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636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63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636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 nodeType="clickPar">
                      <p:stCondLst>
                        <p:cond delay="0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4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heckerboard(across)">
                                      <p:cBhvr>
                                        <p:cTn id="118" dur="500"/>
                                        <p:tgtEl>
                                          <p:spTgt spid="636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655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636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 nodeType="clickPar">
                      <p:stCondLst>
                        <p:cond delay="0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8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676"/>
                  </p:tgtEl>
                </p:cond>
              </p:nextCondLst>
            </p:seq>
          </p:childTnLst>
        </p:cTn>
      </p:par>
    </p:tnLst>
    <p:bldLst>
      <p:bldP spid="63533" grpId="0" animBg="1"/>
      <p:bldP spid="63533" grpId="1" animBg="1"/>
      <p:bldP spid="63560" grpId="0" animBg="1"/>
      <p:bldP spid="63560" grpId="1" animBg="1"/>
      <p:bldP spid="63583" grpId="0" animBg="1"/>
      <p:bldP spid="63583" grpId="1" animBg="1"/>
      <p:bldP spid="63606" grpId="0" animBg="1"/>
      <p:bldP spid="63606" grpId="1" animBg="1"/>
      <p:bldP spid="63675" grpId="0" animBg="1"/>
      <p:bldP spid="63675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9"/>
          <p:cNvSpPr txBox="1">
            <a:spLocks noChangeArrowheads="1"/>
          </p:cNvSpPr>
          <p:nvPr/>
        </p:nvSpPr>
        <p:spPr bwMode="auto">
          <a:xfrm>
            <a:off x="3429000" y="1295400"/>
            <a:ext cx="2133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sz="3200">
              <a:solidFill>
                <a:srgbClr val="CC00FF"/>
              </a:solidFill>
              <a:latin typeface="Calibri" pitchFamily="34" charset="0"/>
            </a:endParaRPr>
          </a:p>
        </p:txBody>
      </p:sp>
      <p:sp>
        <p:nvSpPr>
          <p:cNvPr id="19462" name="Oval 6"/>
          <p:cNvSpPr>
            <a:spLocks noChangeArrowheads="1"/>
          </p:cNvSpPr>
          <p:nvPr/>
        </p:nvSpPr>
        <p:spPr bwMode="auto">
          <a:xfrm>
            <a:off x="179388" y="2997200"/>
            <a:ext cx="2376487" cy="1079500"/>
          </a:xfrm>
          <a:prstGeom prst="ellipse">
            <a:avLst/>
          </a:prstGeom>
          <a:solidFill>
            <a:srgbClr val="66FFFF"/>
          </a:solidFill>
          <a:ln w="9525">
            <a:solidFill>
              <a:schemeClr val="tx1"/>
            </a:solidFill>
            <a:round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684213" y="3284538"/>
            <a:ext cx="1223962" cy="366712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Ròng rọc</a:t>
            </a:r>
          </a:p>
        </p:txBody>
      </p:sp>
      <p:sp>
        <p:nvSpPr>
          <p:cNvPr id="19469" name="Oval 13"/>
          <p:cNvSpPr>
            <a:spLocks noChangeArrowheads="1"/>
          </p:cNvSpPr>
          <p:nvPr/>
        </p:nvSpPr>
        <p:spPr bwMode="auto">
          <a:xfrm>
            <a:off x="250825" y="908050"/>
            <a:ext cx="2232025" cy="122396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70" name="Text Box 14"/>
          <p:cNvSpPr txBox="1">
            <a:spLocks noChangeArrowheads="1"/>
          </p:cNvSpPr>
          <p:nvPr/>
        </p:nvSpPr>
        <p:spPr bwMode="auto">
          <a:xfrm>
            <a:off x="323850" y="1341438"/>
            <a:ext cx="2087563" cy="366712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chemeClr val="hlink"/>
                </a:solidFill>
              </a:rPr>
              <a:t>Ròng rọc cố định</a:t>
            </a:r>
          </a:p>
        </p:txBody>
      </p:sp>
      <p:sp>
        <p:nvSpPr>
          <p:cNvPr id="19471" name="Oval 15"/>
          <p:cNvSpPr>
            <a:spLocks noChangeArrowheads="1"/>
          </p:cNvSpPr>
          <p:nvPr/>
        </p:nvSpPr>
        <p:spPr bwMode="auto">
          <a:xfrm>
            <a:off x="179388" y="5084763"/>
            <a:ext cx="2305050" cy="1295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72" name="Text Box 16"/>
          <p:cNvSpPr txBox="1">
            <a:spLocks noChangeArrowheads="1"/>
          </p:cNvSpPr>
          <p:nvPr/>
        </p:nvSpPr>
        <p:spPr bwMode="auto">
          <a:xfrm>
            <a:off x="468313" y="5589588"/>
            <a:ext cx="1800225" cy="366712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chemeClr val="hlink"/>
                </a:solidFill>
              </a:rPr>
              <a:t>Ròng rọc động</a:t>
            </a:r>
          </a:p>
        </p:txBody>
      </p:sp>
      <p:sp>
        <p:nvSpPr>
          <p:cNvPr id="19478" name="Rectangle 22"/>
          <p:cNvSpPr>
            <a:spLocks noChangeArrowheads="1"/>
          </p:cNvSpPr>
          <p:nvPr/>
        </p:nvSpPr>
        <p:spPr bwMode="auto">
          <a:xfrm>
            <a:off x="4284663" y="836613"/>
            <a:ext cx="3816350" cy="12255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79" name="Rectangle 23"/>
          <p:cNvSpPr>
            <a:spLocks noChangeArrowheads="1"/>
          </p:cNvSpPr>
          <p:nvPr/>
        </p:nvSpPr>
        <p:spPr bwMode="auto">
          <a:xfrm>
            <a:off x="4356100" y="5157788"/>
            <a:ext cx="4032250" cy="11239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9480" name="Text Box 24"/>
          <p:cNvSpPr txBox="1">
            <a:spLocks noChangeArrowheads="1"/>
          </p:cNvSpPr>
          <p:nvPr/>
        </p:nvSpPr>
        <p:spPr bwMode="auto">
          <a:xfrm>
            <a:off x="4572000" y="1052513"/>
            <a:ext cx="3455988" cy="641350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Giúp làm thay đổi hướng của lực kéo so với khi kéo trực tiếp</a:t>
            </a:r>
          </a:p>
        </p:txBody>
      </p:sp>
      <p:sp>
        <p:nvSpPr>
          <p:cNvPr id="19481" name="Text Box 25"/>
          <p:cNvSpPr txBox="1">
            <a:spLocks noChangeArrowheads="1"/>
          </p:cNvSpPr>
          <p:nvPr/>
        </p:nvSpPr>
        <p:spPr bwMode="auto">
          <a:xfrm>
            <a:off x="4716463" y="5373688"/>
            <a:ext cx="3311525" cy="641350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Giúp làm lực kéo vật lên nhỏ hơn trọng lượng của vật</a:t>
            </a:r>
          </a:p>
        </p:txBody>
      </p:sp>
      <p:sp>
        <p:nvSpPr>
          <p:cNvPr id="19482" name="Text Box 26"/>
          <p:cNvSpPr txBox="1">
            <a:spLocks noChangeArrowheads="1"/>
          </p:cNvSpPr>
          <p:nvPr/>
        </p:nvSpPr>
        <p:spPr bwMode="auto">
          <a:xfrm>
            <a:off x="2627313" y="3141663"/>
            <a:ext cx="4032250" cy="641350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Có mấy loại ròng rọc? Kể tên các loại ròng rọc đó?</a:t>
            </a:r>
          </a:p>
        </p:txBody>
      </p:sp>
      <p:sp>
        <p:nvSpPr>
          <p:cNvPr id="19483" name="Text Box 27"/>
          <p:cNvSpPr txBox="1">
            <a:spLocks noChangeArrowheads="1"/>
          </p:cNvSpPr>
          <p:nvPr/>
        </p:nvSpPr>
        <p:spPr bwMode="auto">
          <a:xfrm>
            <a:off x="2339975" y="188913"/>
            <a:ext cx="4392613" cy="366712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Sử dụng ròng rọc cố định có tác dụng gì?</a:t>
            </a:r>
          </a:p>
        </p:txBody>
      </p:sp>
      <p:sp>
        <p:nvSpPr>
          <p:cNvPr id="17423" name="Text Box 28"/>
          <p:cNvSpPr txBox="1">
            <a:spLocks noChangeArrowheads="1"/>
          </p:cNvSpPr>
          <p:nvPr/>
        </p:nvSpPr>
        <p:spPr bwMode="auto">
          <a:xfrm>
            <a:off x="3132138" y="4652963"/>
            <a:ext cx="4032250" cy="366712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19485" name="Text Box 29"/>
          <p:cNvSpPr txBox="1">
            <a:spLocks noChangeArrowheads="1"/>
          </p:cNvSpPr>
          <p:nvPr/>
        </p:nvSpPr>
        <p:spPr bwMode="auto">
          <a:xfrm>
            <a:off x="3348038" y="4437063"/>
            <a:ext cx="4608512" cy="366712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Sử dụng ròng  rọc động được lợi gì?</a:t>
            </a:r>
          </a:p>
        </p:txBody>
      </p:sp>
      <p:sp>
        <p:nvSpPr>
          <p:cNvPr id="19487" name="Line 31"/>
          <p:cNvSpPr>
            <a:spLocks noChangeShapeType="1"/>
          </p:cNvSpPr>
          <p:nvPr/>
        </p:nvSpPr>
        <p:spPr bwMode="auto">
          <a:xfrm flipV="1">
            <a:off x="1331913" y="2133600"/>
            <a:ext cx="0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88" name="Line 32"/>
          <p:cNvSpPr>
            <a:spLocks noChangeShapeType="1"/>
          </p:cNvSpPr>
          <p:nvPr/>
        </p:nvSpPr>
        <p:spPr bwMode="auto">
          <a:xfrm>
            <a:off x="1331913" y="4076700"/>
            <a:ext cx="0" cy="1008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89" name="Line 33"/>
          <p:cNvSpPr>
            <a:spLocks noChangeShapeType="1"/>
          </p:cNvSpPr>
          <p:nvPr/>
        </p:nvSpPr>
        <p:spPr bwMode="auto">
          <a:xfrm>
            <a:off x="2484438" y="1557338"/>
            <a:ext cx="1800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90" name="Line 34"/>
          <p:cNvSpPr>
            <a:spLocks noChangeShapeType="1"/>
          </p:cNvSpPr>
          <p:nvPr/>
        </p:nvSpPr>
        <p:spPr bwMode="auto">
          <a:xfrm>
            <a:off x="2484438" y="5805488"/>
            <a:ext cx="18716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491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9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194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9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9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9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9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4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4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9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1" dur="500"/>
                                        <p:tgtEl>
                                          <p:spTgt spid="194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9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0" dur="2000"/>
                                        <p:tgtEl>
                                          <p:spTgt spid="19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3" dur="2000"/>
                                        <p:tgtEl>
                                          <p:spTgt spid="19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500"/>
                                        <p:tgtEl>
                                          <p:spTgt spid="19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2" dur="2000"/>
                                        <p:tgtEl>
                                          <p:spTgt spid="194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19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1" dur="500"/>
                                        <p:tgtEl>
                                          <p:spTgt spid="19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4" dur="500"/>
                                        <p:tgtEl>
                                          <p:spTgt spid="19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2" grpId="0" animBg="1"/>
      <p:bldP spid="19463" grpId="0"/>
      <p:bldP spid="19469" grpId="0" animBg="1"/>
      <p:bldP spid="19470" grpId="0"/>
      <p:bldP spid="19471" grpId="0" animBg="1"/>
      <p:bldP spid="19472" grpId="0"/>
      <p:bldP spid="19478" grpId="0" animBg="1"/>
      <p:bldP spid="19479" grpId="0" animBg="1"/>
      <p:bldP spid="19480" grpId="0"/>
      <p:bldP spid="19481" grpId="0"/>
      <p:bldP spid="19482" grpId="0"/>
      <p:bldP spid="19482" grpId="1"/>
      <p:bldP spid="19483" grpId="0"/>
      <p:bldP spid="19483" grpId="1"/>
      <p:bldP spid="19485" grpId="0"/>
      <p:bldP spid="19485" grpId="1"/>
      <p:bldP spid="19487" grpId="0" animBg="1"/>
      <p:bldP spid="19488" grpId="0" animBg="1"/>
      <p:bldP spid="19489" grpId="0" animBg="1"/>
      <p:bldP spid="1949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 Box 2"/>
          <p:cNvSpPr txBox="1">
            <a:spLocks noChangeArrowheads="1"/>
          </p:cNvSpPr>
          <p:nvPr/>
        </p:nvSpPr>
        <p:spPr bwMode="auto">
          <a:xfrm>
            <a:off x="2438400" y="1026541"/>
            <a:ext cx="49530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hufap1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hufap1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hufap1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hufap1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hufap1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hufap1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hufap1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hufap1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hufap1" pitchFamily="2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0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40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40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40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endParaRPr lang="en-US" sz="40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395" name="Text Box 3"/>
          <p:cNvSpPr txBox="1">
            <a:spLocks noChangeArrowheads="1"/>
          </p:cNvSpPr>
          <p:nvPr/>
        </p:nvSpPr>
        <p:spPr bwMode="auto">
          <a:xfrm>
            <a:off x="304800" y="2057400"/>
            <a:ext cx="8382000" cy="28623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hufap1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hufap1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hufap1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hufap1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hufap1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hufap1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hufap1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hufap1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hufap1" pitchFamily="2" charset="0"/>
              </a:defRPr>
            </a:lvl9pPr>
          </a:lstStyle>
          <a:p>
            <a:pPr marL="280988" indent="-280988" algn="just" eaLnBrk="1" hangingPunct="1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40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SGK</a:t>
            </a:r>
            <a:endParaRPr lang="en-US" sz="40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0988" indent="-280988" algn="just" eaLnBrk="1" hangingPunct="1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17: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I: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I.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endParaRPr lang="en-US" sz="4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396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707886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hufap1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hufap1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hufap1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hufap1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hufap1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hufap1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hufap1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hufap1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hufap1" pitchFamily="2" charset="0"/>
              </a:defRPr>
            </a:lvl9pPr>
          </a:lstStyle>
          <a:p>
            <a:pPr algn="ctr" eaLnBrk="1" hangingPunct="1"/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16: RÒNG RỌC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9888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593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593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" dur="500" fill="hold"/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593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593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9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9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4" grpId="0"/>
      <p:bldP spid="59395" grpId="0" animBg="1"/>
      <p:bldP spid="59396" grpId="0" animBg="1"/>
      <p:bldP spid="59396" grpId="1" animBg="1"/>
      <p:bldP spid="59396" grpId="2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WordArt 2"/>
          <p:cNvSpPr>
            <a:spLocks noChangeArrowheads="1" noChangeShapeType="1" noTextEdit="1"/>
          </p:cNvSpPr>
          <p:nvPr/>
        </p:nvSpPr>
        <p:spPr bwMode="auto">
          <a:xfrm>
            <a:off x="915988" y="304800"/>
            <a:ext cx="7542212" cy="245745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kern="10">
                <a:ln w="9525" cap="rnd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prstShdw prst="shdw15">
                    <a:srgbClr val="868686">
                      <a:alpha val="50000"/>
                    </a:srgbClr>
                  </a:prstShdw>
                </a:effectLst>
                <a:latin typeface="Arial"/>
                <a:cs typeface="Arial"/>
              </a:rPr>
              <a:t>CHÀO TẠM BIỆT</a:t>
            </a:r>
          </a:p>
        </p:txBody>
      </p:sp>
      <p:pic>
        <p:nvPicPr>
          <p:cNvPr id="75779" name="Picture 3" descr="Dove-02-june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01941">
            <a:off x="304800" y="5334000"/>
            <a:ext cx="1182688" cy="96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0" name="Picture 4" descr="Dove-02-june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01941">
            <a:off x="1828800" y="5334000"/>
            <a:ext cx="1182688" cy="96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1" name="Picture 5" descr="Dove-02-june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01941">
            <a:off x="3581400" y="5105400"/>
            <a:ext cx="1182688" cy="96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2" name="Picture 6" descr="Dove-02-june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01941">
            <a:off x="5257800" y="4648200"/>
            <a:ext cx="1182688" cy="96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3" name="Picture 7" descr="Dove-02-june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01941">
            <a:off x="6477000" y="3733800"/>
            <a:ext cx="1182688" cy="96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4" name="Picture 8" descr="Dove-02-june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01941">
            <a:off x="7580313" y="2819400"/>
            <a:ext cx="1182687" cy="96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5" name="Picture 9" descr="ROSE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125" y="6305550"/>
            <a:ext cx="727075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6" name="Picture 10" descr="ROSE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6325" y="5486400"/>
            <a:ext cx="727075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7" name="Picture 11" descr="ROSE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2525" y="6096000"/>
            <a:ext cx="727075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8" name="Picture 12" descr="ROSE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991225"/>
            <a:ext cx="727075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9" name="Picture 13" descr="ROSE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7525" y="5334000"/>
            <a:ext cx="727075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90" name="Picture 14" descr="ROSE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1525" y="5486400"/>
            <a:ext cx="727075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91" name="Picture 15" descr="ROSE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3325" y="5486400"/>
            <a:ext cx="727075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92" name="Picture 16" descr="ROSE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5925" y="5991225"/>
            <a:ext cx="727075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93" name="Picture 17" descr="ROSE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4725" y="5991225"/>
            <a:ext cx="727075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94" name="Picture 18" descr="ROSE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8525" y="5181600"/>
            <a:ext cx="727075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95" name="Picture 19" descr="ROSE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4525" y="5257800"/>
            <a:ext cx="727075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96" name="Picture 20" descr="ROSE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4325" y="5334000"/>
            <a:ext cx="727075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97" name="Picture 21" descr="ROSE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6925" y="5838825"/>
            <a:ext cx="727075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98" name="Picture 22" descr="ROSE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5725" y="5838825"/>
            <a:ext cx="727075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99" name="Picture 23" descr="ROSE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0925" y="5334000"/>
            <a:ext cx="727075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04" name="Picture 24" descr="j0318055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02527">
            <a:off x="4038600" y="5715000"/>
            <a:ext cx="685800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05" name="Picture 25" descr="j0318055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02527">
            <a:off x="3505200" y="5867400"/>
            <a:ext cx="685800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06" name="Picture 26" descr="j0318055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02527">
            <a:off x="3200400" y="6248400"/>
            <a:ext cx="685800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07" name="Picture 27" descr="j0318055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02527">
            <a:off x="4267200" y="5257800"/>
            <a:ext cx="685800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804" name="Picture 28" descr="ROSE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6019800"/>
            <a:ext cx="727075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805" name="Picture 29" descr="ROSE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6172200"/>
            <a:ext cx="727075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806" name="Picture 30" descr="ROSE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562600"/>
            <a:ext cx="727075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807" name="Picture 31" descr="ROSE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5562600"/>
            <a:ext cx="727075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808" name="Picture 32" descr="ROSE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5486400"/>
            <a:ext cx="727075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809" name="Picture 33" descr="ROSE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5562600"/>
            <a:ext cx="727075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810" name="Picture 34" descr="ROSE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5848350"/>
            <a:ext cx="727075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811" name="Picture 35" descr="ROSE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5848350"/>
            <a:ext cx="727075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812" name="Picture 36" descr="ROSE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6000750"/>
            <a:ext cx="727075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813" name="Picture 37" descr="ROSE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6229350"/>
            <a:ext cx="727075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814" name="Picture 38" descr="ROSE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5410200"/>
            <a:ext cx="727075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9" name="Picture 39" descr="j0318055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02527">
            <a:off x="1295400" y="5257800"/>
            <a:ext cx="685800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0" name="Picture 40" descr="j0318055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02527">
            <a:off x="1828800" y="5943600"/>
            <a:ext cx="685800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6748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09066E-6 C -0.01892 -0.00509 -0.03715 -0.01249 -0.05625 -0.01665 C -0.07066 -0.02937 -0.07291 -0.04001 -0.08437 -0.05411 C -0.09982 -0.07308 -0.13159 -0.10846 -0.15 -0.12488 C -0.15486 -0.13783 -0.16076 -0.14986 -0.16562 -0.16258 C -0.16701 -0.16651 -0.16684 -0.17137 -0.16875 -0.17507 C -0.18142 -0.20051 -0.196 -0.21878 -0.20625 -0.24584 C -0.21527 -0.27012 -0.21857 -0.29533 -0.225 -0.32077 C -0.225 -0.32123 -0.22309 -0.3913 -0.21875 -0.40842 C -0.21614 -0.41905 -0.20955 -0.42738 -0.20625 -0.43756 C -0.19948 -0.45837 -0.20607 -0.46184 -0.18437 -0.48335 C -0.1802 -0.48751 -0.17552 -0.49098 -0.17187 -0.49584 C -0.16927 -0.4993 -0.16857 -0.50509 -0.16562 -0.50832 C -0.15538 -0.51966 -0.14062 -0.5259 -0.12812 -0.52914 C -0.08958 -0.5259 -0.0835 -0.53053 -0.05625 -0.51249 C -0.03958 -0.47918 -0.06145 -0.51942 -0.04062 -0.49167 C -0.03055 -0.47826 -0.02413 -0.46091 -0.01562 -0.44588 C -0.00052 -0.41905 0.01875 -0.39732 0.0375 -0.37511 C 0.04914 -0.36077 0.0599 -0.3425 0.075 -0.33325 C 0.09601 -0.3203 0.1066 -0.31892 0.12483 -0.30411 C 0.14306 -0.28978 0.1323 -0.29186 0.15295 -0.27914 C 0.15903 -0.27544 0.1658 -0.27405 0.17188 -0.27081 C 0.1948 -0.25855 0.21632 -0.24699 0.24063 -0.24167 C 0.25764 -0.23034 0.275 -0.22918 0.29375 -0.22502 C 0.39306 -0.22826 0.39393 -0.22641 0.4625 -0.24167 C 0.4665 -0.24445 0.47101 -0.24676 0.47483 -0.25 C 0.48334 -0.2567 0.5 -0.27081 0.5 -0.27058 C 0.5092 -0.28931 0.51806 -0.30735 0.52813 -0.32493 C 0.53611 -0.35707 0.54688 -0.38783 0.55313 -0.4209 C 0.55747 -0.4438 0.55591 -0.44496 0.55938 -0.47086 C 0.56511 -0.51249 0.56164 -0.45398 0.56875 -0.52914 C 0.57188 -0.56244 0.57292 -0.59597 0.57813 -0.62905 C 0.57431 -0.78076 0.5783 -0.71276 0.56875 -0.83325 C 0.56823 -0.8395 0.56441 -0.84412 0.5625 -0.84967 C 0.55504 -0.87303 0.54584 -0.89408 0.5375 -0.91628 C 0.52275 -0.95559 0.53525 -0.93732 0.5125 -0.97063 C 0.50122 -0.98705 0.48872 -1.0037 0.47483 -1.01665 C 0.46615 -1.02474 0.43959 -1.04278 0.4342 -1.04995 C 0.43108 -1.05411 0.42848 -1.0592 0.42483 -1.06244 C 0.41736 -1.06892 0.40834 -1.07077 0.4 -1.07493 C 0.39375 -1.07794 0.38108 -1.08325 0.38108 -1.08302 C 0.36355 -1.08187 0.34584 -1.0814 0.32813 -1.07909 C 0.32483 -1.07863 0.32118 -1.0777 0.31875 -1.07493 C 0.31181 -1.06753 0.30851 -1.05527 0.30295 -1.04579 C 0.30018 -1.03446 0.2941 -1.02428 0.29375 -1.01249 C 0.29132 -0.90818 0.28941 -0.92599 0.30625 -0.86609 C 0.30764 -0.86101 0.30695 -0.85476 0.30938 -0.84967 C 0.31146 -0.84574 0.31598 -0.84505 0.31875 -0.84158 C 0.3224 -0.83672 0.32448 -0.82979 0.32813 -0.82493 C 0.33073 -0.82146 0.33473 -0.81984 0.3375 -0.8166 C 0.3573 -0.79394 0.34098 -0.80226 0.36545 -0.79579 C 0.38368 -0.7796 0.4158 -0.77151 0.4375 -0.77081 C 0.52396 -0.76827 0.61025 -0.76804 0.69688 -0.76665 C 0.74445 -0.76202 0.79011 -0.75578 0.8375 -0.75 C 0.84966 -0.74352 0.86268 -0.74005 0.87483 -0.73335 C 0.88837 -0.72595 0.8915 -0.71831 0.90278 -0.70837 C 0.91302 -0.69958 0.93438 -0.68339 0.93438 -0.68316 C 0.94098 -0.66929 0.94914 -0.65795 0.95313 -0.64176 C 0.95191 -0.60176 0.96198 -0.51757 0.92795 -0.48751 C 0.92223 -0.45629 0.93056 -0.48265 0.9125 -0.46253 C 0.90938 -0.45929 0.90886 -0.45351 0.90625 -0.45004 C 0.89341 -0.43293 0.87952 -0.429 0.8625 -0.42507 C 0.82917 -0.42715 0.7948 -0.42252 0.7625 -0.43339 C 0.70157 -0.45351 0.75157 -0.44056 0.71875 -0.46253 C 0.71077 -0.46785 0.70157 -0.4697 0.69375 -0.47502 C 0.68907 -0.47803 0.68577 -0.48427 0.68108 -0.48751 C 0.63177 -0.52336 0.57813 -0.55296 0.52813 -0.58742 C 0.51771 -0.59459 0.50625 -0.59898 0.49688 -0.60823 C 0.46337 -0.64176 0.42674 -0.66189 0.39063 -0.68756 C 0.34809 -0.71762 0.39757 -0.68941 0.35 -0.72918 C 0.33334 -0.74306 0.31407 -0.75 0.29688 -0.76249 C 0.28212 -0.77312 0.26927 -0.78931 0.25313 -0.79579 C 0.20834 -0.8136 0.16216 -0.82979 0.11563 -0.83742 C 0.00556 -0.83279 0.04393 -0.84967 -0.00625 -0.8166 C -0.01041 -0.8055 -0.01458 -0.7944 -0.01875 -0.7833 C -0.0217 -0.77544 -0.02517 -0.75832 -0.02517 -0.75809 C -0.02986 -0.67946 -0.03003 -0.60083 -0.00312 -0.52914 C 0.00191 -0.4956 0.0132 -0.48242 0.03125 -0.45837 C 0.0375 -0.43686 0.03664 -0.43455 0.04983 -0.41674 C 0.05365 -0.41189 0.05868 -0.40911 0.0625 -0.40425 C 0.06615 -0.3994 0.06823 -0.39292 0.07188 -0.3876 C 0.10573 -0.33557 0.06389 -0.4024 0.09688 -0.35823 C 0.10052 -0.35337 0.10261 -0.34644 0.10625 -0.34158 C 0.1099 -0.33672 0.11459 -0.33372 0.11875 -0.32909 C 0.13525 -0.3099 0.12813 -0.31429 0.14375 -0.29163 C 0.15973 -0.26804 0.1665 -0.26341 0.1875 -0.24167 C 0.20139 -0.2271 0.20365 -0.19172 0.20608 -0.1709 C 0.20608 -0.16767 0.17483 0.00694 0.225 0.02914 C 0.23264 0.04487 0.22848 0.03816 0.23733 0.04996 " pathEditMode="relative" rAng="0" ptsTypes="ffffffffffffffffffffffffffffffffffffffffffffffffffffffffffffffffffffffffffffffffffffffffA">
                                      <p:cBhvr>
                                        <p:cTn id="6" dur="5000" fill="hold"/>
                                        <p:tgtEl>
                                          <p:spTgt spid="2765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840" y="-5166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51526E-6 C 0.01077 -0.01434 0.01268 -0.02521 0.02188 -0.04163 C 0.02986 -0.08418 0.02813 -0.10939 0.025 -0.15842 C 0.02448 -0.16675 0.02431 -0.17554 0.02188 -0.1834 C 0.01719 -0.19912 0.00573 -0.20976 -1.66667E-6 -0.22503 C -0.01024 -0.25301 -0.02656 -0.27521 -0.04062 -0.29996 C -0.04722 -0.31198 -0.05312 -0.32493 -0.05937 -0.33742 C -0.06128 -0.34112 -0.06059 -0.34644 -0.0625 -0.34991 C -0.06493 -0.35384 -0.06875 -0.35546 -0.07187 -0.35824 C -0.07396 -0.36379 -0.07517 -0.37003 -0.07812 -0.37489 C -0.08472 -0.38576 -0.09531 -0.392 -0.1 -0.40426 C -0.10486 -0.41698 -0.11076 -0.429 -0.11562 -0.44172 C -0.12378 -0.46369 -0.12934 -0.48428 -0.14062 -0.50417 C -0.14791 -0.53331 -0.15521 -0.56245 -0.1625 -0.59159 C -0.16632 -0.63275 -0.17378 -0.67184 -0.17812 -0.71254 C -0.17604 -0.7544 -0.17691 -0.84413 -0.1625 -0.89593 C -0.15191 -0.93386 -0.11232 -0.97086 -0.08437 -0.98335 C -0.06979 -0.98196 -0.05503 -0.9822 -0.04062 -0.97919 C -0.02552 -0.97595 -0.01146 -0.96069 0.00313 -0.95421 C 0.00729 -0.94866 0.01094 -0.94219 0.01563 -0.93756 C 0.03229 -0.92091 0.02361 -0.93756 0.0375 -0.92091 C 0.06597 -0.88668 0.04827 -0.89663 0.06875 -0.88761 C 0.07709 -0.87882 0.08542 -0.87026 0.09358 -0.8624 C 0.09792 -0.85824 0.09965 -0.8506 0.10295 -0.84575 C 0.11007 -0.83557 0.11771 -0.82632 0.125 -0.81661 C 0.12865 -0.81175 0.13038 -0.80435 0.13438 -0.79996 C 0.13698 -0.79718 0.14063 -0.79718 0.14375 -0.79579 C 0.14688 -0.79163 0.1507 -0.78816 0.15313 -0.78331 C 0.15486 -0.77961 0.15417 -0.77429 0.15625 -0.77082 C 0.16302 -0.76018 0.18577 -0.73867 0.19375 -0.72919 C 0.20886 -0.71138 0.20399 -0.71161 0.22188 -0.69589 C 0.25052 -0.67045 0.30347 -0.63159 0.3375 -0.62512 C 0.35834 -0.62096 0.37917 -0.61633 0.4 -0.6124 C 0.43386 -0.59737 0.47066 -0.61402 0.5 -0.63761 C 0.50938 -0.63622 0.51893 -0.63599 0.52813 -0.63344 C 0.53455 -0.63183 0.54688 -0.62512 0.54688 -0.62489 C 0.55104 -0.62073 0.55486 -0.61587 0.55938 -0.6124 C 0.56215 -0.61032 0.56597 -0.61078 0.56875 -0.60824 C 0.58472 -0.59413 0.59774 -0.56036 0.60625 -0.53747 C 0.60486 -0.5192 0.60764 -0.49862 0.6 -0.48335 C 0.59757 -0.4785 0.5934 -0.47549 0.59063 -0.47086 C 0.5882 -0.46693 0.58715 -0.46161 0.58438 -0.45838 C 0.56615 -0.43756 0.57431 -0.45167 0.55938 -0.44172 C 0.53507 -0.42554 0.56424 -0.43964 0.54063 -0.42924 C 0.51875 -0.43201 0.49688 -0.43386 0.47483 -0.43756 C 0.44497 -0.44242 0.41146 -0.48196 0.3842 -0.5 C 0.37552 -0.51573 0.36406 -0.53701 0.35313 -0.54996 C 0.34757 -0.55666 0.33993 -0.5599 0.33438 -0.56661 C 0.32222 -0.58095 0.31129 -0.59714 0.3 -0.6124 C 0.29479 -0.61934 0.28959 -0.62651 0.28438 -0.63344 C 0.27917 -0.64038 0.26875 -0.65426 0.26875 -0.65403 C 0.26563 -0.66397 0.26215 -0.67345 0.25938 -0.6834 C 0.2559 -0.69566 0.25365 -0.70861 0.25 -0.72086 C 0.23837 -0.75972 0.24132 -0.73173 0.23438 -0.77498 C 0.23143 -0.79279 0.23038 -0.81106 0.22813 -0.8291 C 0.23038 -0.88437 0.21875 -0.94612 0.2375 -0.99538 C 0.23837 -0.99769 0.26719 -1.06985 0.27813 -1.08742 C 0.32761 -1.16675 0.26702 -1.06129 0.31563 -1.13344 C 0.32066 -1.14085 0.3224 -1.15171 0.32795 -1.15842 C 0.33681 -1.16906 0.36927 -1.18617 0.37813 -1.19172 C 0.38906 -1.19843 0.40747 -1.21231 0.41875 -1.2167 C 0.4309 -1.22133 0.44375 -1.22179 0.45625 -1.22503 C 0.48646 -1.22225 0.51684 -1.22133 0.54688 -1.2167 C 0.57518 -1.21231 0.59931 -1.18178 0.62188 -1.16258 C 0.66719 -1.12396 0.61545 -1.17692 0.65625 -1.13344 C 0.66823 -1.10685 0.6849 -1.0858 0.7 -1.06245 C 0.70295 -1.05805 0.70695 -1.05412 0.70938 -1.04949 C 0.71632 -1.03654 0.72813 -1.00833 0.72813 -1.00717 C 0.7349 -0.97179 0.74531 -0.93756 0.75 -0.9001 C 0.74636 -0.83257 0.75382 -0.75278 0.70938 -0.70838 C 0.69844 -0.68432 0.6875 -0.67276 0.67188 -0.65426 C 0.64861 -0.62674 0.62431 -0.60084 0.6 -0.57493 C 0.59531 -0.57008 0.59219 -0.56291 0.5875 -0.55828 C 0.58073 -0.55181 0.57257 -0.54811 0.56563 -0.54163 C 0.56198 -0.53816 0.55955 -0.53284 0.55625 -0.52914 C 0.54601 -0.51758 0.53247 -0.51064 0.525 -0.49584 C 0.52292 -0.49168 0.52118 -0.48705 0.51875 -0.48335 C 0.51181 -0.47318 0.50261 -0.46554 0.49688 -0.45421 C 0.48959 -0.43964 0.47813 -0.40842 0.47813 -0.40819 C 0.47709 -0.39177 0.47674 -0.37489 0.47483 -0.35824 C 0.47448 -0.35384 0.47188 -0.35014 0.47188 -0.34575 C 0.47188 -0.2988 0.48125 -0.25671 0.49063 -0.21254 C 0.49514 -0.19196 0.49393 -0.17253 0.50313 -0.15426 C 0.50868 -0.10962 0.51077 -0.11887 0.50625 -0.06245 C 0.50556 -0.05412 0.50556 -0.04533 0.50313 -0.03747 C 0.48594 0.01734 0.49063 -0.04533 0.49063 0.02081 " pathEditMode="relative" rAng="0" ptsTypes="fffffffffffffffffffffffffffffffffffffffffffffffffffffffffffffffffffffffffffffffffffffA">
                                      <p:cBhvr>
                                        <p:cTn id="8" dur="5000" fill="hold"/>
                                        <p:tgtEl>
                                          <p:spTgt spid="2765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785" y="-6022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4653E-6 C 0.01302 -0.02613 0.00052 0.00185 0.0125 -0.04579 C 0.02153 -0.08163 0.02309 -0.12095 0.02813 -0.15841 C 0.03073 -0.17761 0.03247 -0.20444 0.04063 -0.22086 C 0.04688 -0.23335 0.07101 -0.25763 0.08125 -0.26665 C 0.09792 -0.26549 0.11476 -0.26572 0.13125 -0.26248 C 0.14618 -0.25948 0.15417 -0.23866 0.16563 -0.22918 C 0.17309 -0.22294 0.19098 -0.2123 0.2 -0.20837 C 0.22466 -0.21253 0.24827 -0.21878 0.27188 -0.22918 C 0.2816 -0.24213 0.28629 -0.25578 0.29375 -0.27081 C 0.30157 -0.32261 0.28837 -0.39061 0.26875 -0.43755 C 0.26615 -0.44357 0.26216 -0.44842 0.25938 -0.45421 C 0.24393 -0.48705 0.26511 -0.46114 0.23438 -0.51248 C 0.23021 -0.51942 0.22552 -0.5259 0.22188 -0.5333 C 0.21806 -0.54139 0.21632 -0.55041 0.2125 -0.55828 C 0.20886 -0.56568 0.20348 -0.57146 0.2 -0.57909 C 0.19705 -0.58557 0.1967 -0.59366 0.19375 -0.6006 C 0.1915 -0.60499 0.18698 -0.60846 0.18438 -0.61239 C 0.16285 -0.65101 0.14931 -0.70397 0.14063 -0.75 C 0.14271 -0.76665 0.14306 -0.78376 0.14688 -0.79995 C 0.15105 -0.81776 0.16719 -0.82585 0.17813 -0.83325 C 0.23264 -0.83071 0.28212 -0.82978 0.33438 -0.81244 C 0.34914 -0.80064 0.36146 -0.78931 0.375 -0.7752 C 0.39028 -0.67368 0.3632 -0.56406 0.3875 -0.46669 C 0.3941 -0.44033 0.40486 -0.41581 0.41563 -0.39176 C 0.4224 -0.35545 0.44254 -0.34158 0.46563 -0.32493 C 0.46841 -0.32285 0.48872 -0.3055 0.49375 -0.30411 C 0.50816 -0.29995 0.5375 -0.29579 0.5375 -0.29556 C 0.56355 -0.29787 0.59063 -0.29394 0.61563 -0.30411 C 0.64098 -0.31452 0.65521 -0.33279 0.67813 -0.35407 C 0.68438 -0.35985 0.69306 -0.35846 0.7 -0.36239 C 0.70764 -0.36748 0.71476 -0.37326 0.72188 -0.37927 C 0.73611 -0.39107 0.75174 -0.40009 0.76563 -0.41258 C 0.77049 -0.41697 0.77361 -0.42437 0.77813 -0.42923 C 0.78507 -0.43686 0.79271 -0.4431 0.8 -0.45004 C 0.82726 -0.5104 0.7915 -0.43709 0.82188 -0.48335 C 0.82639 -0.49028 0.83403 -0.51179 0.8375 -0.52081 C 0.83542 -0.5555 0.8349 -0.59042 0.83125 -0.62511 C 0.829 -0.64708 0.8132 -0.66188 0.80313 -0.67923 C 0.78143 -0.71693 0.71771 -0.7426 0.68438 -0.75 C 0.6698 -0.74861 0.65486 -0.75 0.64063 -0.74583 C 0.60973 -0.73658 0.62952 -0.64986 0.63125 -0.61239 C 0.63143 -0.60661 0.63334 -0.60129 0.63438 -0.59574 C 0.62952 -0.49861 0.64618 -0.48543 0.60625 -0.43755 C 0.58924 -0.4172 0.59497 -0.42206 0.575 -0.41674 C 0.51893 -0.42183 0.46563 -0.42229 0.4125 -0.44588 C 0.37309 -0.46346 0.33577 -0.49306 0.29688 -0.51248 C 0.26667 -0.52752 0.23455 -0.53677 0.20313 -0.54579 C 0.17483 -0.55388 0.15122 -0.56313 0.12188 -0.5666 C 0.10782 -0.57123 0.10348 -0.57562 0.0875 -0.56244 C 0.08473 -0.56013 0.08559 -0.55411 0.08438 -0.54995 C 0.08559 -0.51665 0.08473 -0.48311 0.0875 -0.45004 C 0.08802 -0.44495 0.09184 -0.44195 0.09375 -0.43755 C 0.10452 -0.41258 0.10521 -0.40148 0.12188 -0.37927 C 0.12726 -0.35083 0.13455 -0.3499 0.15313 -0.33325 C 0.1592 -0.3277 0.16302 -0.31845 0.16875 -0.31244 C 0.18039 -0.30041 0.17952 -0.30735 0.19063 -0.29995 C 0.20295 -0.29162 0.21493 -0.28168 0.22813 -0.27497 C 0.25417 -0.26202 0.2823 -0.25069 0.30938 -0.24167 C 0.31945 -0.23265 0.33073 -0.22618 0.34063 -0.21669 C 0.37014 -0.18848 0.3283 -0.21878 0.3625 -0.19588 C 0.37552 -0.16998 0.38091 -0.18038 0.39063 -0.14176 C 0.39375 -0.12927 0.39809 -0.11702 0.4 -0.10407 C 0.40052 -0.10106 0.40348 -0.07631 0.40625 -0.07076 C 0.41146 -0.06036 0.42136 -0.05342 0.42813 -0.04579 C 0.43143 -0.04186 0.43473 -0.03792 0.4375 -0.0333 C 0.43993 -0.02937 0.44375 -0.02081 0.44375 -0.02058 " pathEditMode="relative" rAng="0" ptsTypes="ffffffffffffffffffffffffffffffffffffffffffffffffffffffffffffffffffA">
                                      <p:cBhvr>
                                        <p:cTn id="10" dur="5000" fill="hold"/>
                                        <p:tgtEl>
                                          <p:spTgt spid="2765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875" y="-41582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0.01457 C 0.00399 -0.04394 0.00191 -0.09829 -0.00208 -0.15657 C -0.00069 -0.1753 -0.00451 -0.21022 0.01354 -0.21901 C 0.01858 -0.22132 0.02396 -0.22156 0.02917 -0.22317 C 0.06979 -0.22132 0.1125 -0.23173 0.15104 -0.21485 C 0.1625 -0.21022 0.16719 -0.19542 0.17917 -0.18987 C 0.18507 -0.17808 0.1901 -0.16513 0.19479 -0.15218 C 0.19618 -0.14847 0.19861 -0.13529 0.19774 -0.13992 C 0.18872 -0.20167 0.16406 -0.22618 0.14167 -0.27729 C 0.12969 -0.30458 0.11892 -0.32724 0.10417 -0.35199 C 0.09774 -0.36309 0.09271 -0.37558 0.08542 -0.38529 C 0.08003 -0.39269 0.07292 -0.39709 0.06667 -0.40264 C 0.04323 -0.44889 0.03212 -0.49445 0.01354 -0.54371 C 0.00938 -0.55504 0.00399 -0.56522 0.00104 -0.57724 C -0.00955 -0.61934 -0.01059 -0.66119 -0.02083 -0.70236 C -0.01875 -0.75208 -0.01875 -0.80273 -0.01458 -0.85199 C -0.01024 -0.90379 0.01944 -0.90911 0.04479 -0.93131 C 0.06667 -0.92993 0.08889 -0.93224 0.11042 -0.92715 C 0.11406 -0.92623 0.11372 -0.9179 0.11667 -0.91466 C 0.11927 -0.91212 0.12292 -0.91212 0.12604 -0.91073 C 0.14444 -0.88599 0.16076 -0.85985 0.17917 -0.83557 C 0.1849 -0.82794 0.19271 -0.82308 0.19774 -0.81452 C 0.26788 -0.70282 0.20069 -0.7944 0.23854 -0.74376 C 0.24288 -0.72063 0.2526 -0.7012 0.25729 -0.67715 C 0.25382 -0.63275 0.25538 -0.61633 0.23229 -0.58557 C 0.23194 -0.58511 0.20747 -0.56406 0.21042 -0.56452 C 0.21667 -0.56591 0.22292 -0.56753 0.22917 -0.56892 C 0.25295 -0.58996 0.28229 -0.59575 0.31024 -0.60222 C 0.36736 -0.61471 0.4217 -0.61957 0.47917 -0.62304 C 0.57969 -0.64547 0.68108 -0.63275 0.78229 -0.62304 C 0.84115 -0.60662 0.89358 -0.58996 0.95104 -0.56892 C 1.00503 -0.54857 1.06806 -0.5185 1.10712 -0.46045 C 1.125 -0.43409 1.13038 -0.39894 1.13542 -0.36471 C 1.13212 -0.32724 1.1316 -0.28932 1.12604 -0.25231 C 1.12066 -0.21762 1.10486 -0.21115 1.08542 -0.19403 C 1.06198 -0.17345 1.03802 -0.16605 1.01042 -0.1605 C 0.94896 -0.16212 0.88733 -0.16027 0.82604 -0.16489 C 0.81615 -0.16582 0.80747 -0.17368 0.79792 -0.17715 C 0.76076 -0.1908 0.72465 -0.20167 0.68837 -0.21901 C 0.65573 -0.23428 0.62691 -0.2611 0.59792 -0.28562 C 0.58628 -0.29533 0.57101 -0.29556 0.56042 -0.30643 C 0.53924 -0.32724 0.51753 -0.34528 0.49167 -0.35199 C 0.47847 -0.34968 0.46701 -0.35361 0.46042 -0.33603 C 0.45608 -0.32378 0.45417 -0.31059 0.45104 -0.29787 C 0.45 -0.29394 0.44792 -0.28562 0.44792 -0.28539 C 0.44878 -0.25231 0.44826 -0.21855 0.45104 -0.18548 C 0.45122 -0.18062 0.45694 -0.17831 0.45729 -0.17322 C 0.45885 -0.12882 0.45104 -0.08742 0.45104 -0.04394 " pathEditMode="relative" rAng="0" ptsTypes="fffffffffffffffffffffffffffffffffffffffffffffffA">
                                      <p:cBhvr>
                                        <p:cTn id="12" dur="5000" fill="hold"/>
                                        <p:tgtEl>
                                          <p:spTgt spid="2765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625" y="-4734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4653E-6 C 0.01302 -0.02613 0.00052 0.00185 0.0125 -0.04579 C 0.02153 -0.08163 0.02309 -0.12095 0.02813 -0.15841 C 0.03073 -0.17761 0.03247 -0.20444 0.04063 -0.22086 C 0.04688 -0.23335 0.07101 -0.25763 0.08125 -0.26665 C 0.09792 -0.26549 0.11476 -0.26572 0.13125 -0.26248 C 0.14618 -0.25948 0.15417 -0.23866 0.16563 -0.22918 C 0.17309 -0.22294 0.19098 -0.2123 0.2 -0.20837 C 0.22466 -0.21253 0.24827 -0.21878 0.27188 -0.22918 C 0.2816 -0.24213 0.28629 -0.25578 0.29375 -0.27081 C 0.30157 -0.32261 0.28837 -0.39061 0.26875 -0.43755 C 0.26615 -0.44357 0.26216 -0.44842 0.25938 -0.45421 C 0.24393 -0.48705 0.26511 -0.46114 0.23438 -0.51248 C 0.23021 -0.51942 0.22552 -0.5259 0.22188 -0.5333 C 0.21806 -0.54139 0.21632 -0.55041 0.2125 -0.55828 C 0.20886 -0.56568 0.20348 -0.57146 0.2 -0.57909 C 0.19705 -0.58557 0.1967 -0.59366 0.19375 -0.6006 C 0.1915 -0.60499 0.18698 -0.60846 0.18438 -0.61239 C 0.16285 -0.65101 0.14931 -0.70397 0.14063 -0.75 C 0.14271 -0.76665 0.14306 -0.78376 0.14688 -0.79995 C 0.15105 -0.81776 0.16719 -0.82585 0.17813 -0.83325 C 0.23264 -0.83071 0.28212 -0.82978 0.33438 -0.81244 C 0.34914 -0.80064 0.36146 -0.78931 0.375 -0.7752 C 0.39028 -0.67368 0.3632 -0.56406 0.3875 -0.46669 C 0.3941 -0.44033 0.40486 -0.41581 0.41563 -0.39176 C 0.4224 -0.35545 0.44254 -0.34158 0.46563 -0.32493 C 0.46841 -0.32285 0.48872 -0.3055 0.49375 -0.30411 C 0.50816 -0.29995 0.5375 -0.29579 0.5375 -0.29556 C 0.56355 -0.29787 0.59063 -0.29394 0.61563 -0.30411 C 0.64098 -0.31452 0.65521 -0.33279 0.67813 -0.35407 C 0.68438 -0.35985 0.69306 -0.35846 0.7 -0.36239 C 0.70764 -0.36748 0.71476 -0.37326 0.72188 -0.37927 C 0.73611 -0.39107 0.75174 -0.40009 0.76563 -0.41258 C 0.77049 -0.41697 0.77361 -0.42437 0.77813 -0.42923 C 0.78507 -0.43686 0.79271 -0.4431 0.8 -0.45004 C 0.82726 -0.5104 0.7915 -0.43709 0.82188 -0.48335 C 0.82639 -0.49028 0.83403 -0.51179 0.8375 -0.52081 C 0.83542 -0.5555 0.8349 -0.59042 0.83125 -0.62511 C 0.829 -0.64708 0.8132 -0.66188 0.80313 -0.67923 C 0.78143 -0.71693 0.71771 -0.7426 0.68438 -0.75 C 0.6698 -0.74861 0.65486 -0.75 0.64063 -0.74583 C 0.60973 -0.73658 0.62952 -0.64986 0.63125 -0.61239 C 0.63143 -0.60661 0.63334 -0.60129 0.63438 -0.59574 C 0.62952 -0.49861 0.64618 -0.48543 0.60625 -0.43755 C 0.58924 -0.4172 0.59497 -0.42206 0.575 -0.41674 C 0.51893 -0.42183 0.46563 -0.42229 0.4125 -0.44588 C 0.37309 -0.46346 0.33577 -0.49306 0.29688 -0.51248 C 0.26667 -0.52752 0.23455 -0.53677 0.20313 -0.54579 C 0.17483 -0.55388 0.15122 -0.56313 0.12188 -0.5666 C 0.10782 -0.57123 0.10348 -0.57562 0.0875 -0.56244 C 0.08473 -0.56013 0.08559 -0.55411 0.08438 -0.54995 C 0.08559 -0.51665 0.08473 -0.48311 0.0875 -0.45004 C 0.08802 -0.44495 0.09184 -0.44195 0.09375 -0.43755 C 0.10452 -0.41258 0.10521 -0.40148 0.12188 -0.37927 C 0.12726 -0.35083 0.13455 -0.3499 0.15313 -0.33325 C 0.1592 -0.3277 0.16302 -0.31845 0.16875 -0.31244 C 0.18039 -0.30041 0.17952 -0.30735 0.19063 -0.29995 C 0.20295 -0.29162 0.21493 -0.28168 0.22813 -0.27497 C 0.25417 -0.26202 0.2823 -0.25069 0.30938 -0.24167 C 0.31945 -0.23265 0.33073 -0.22618 0.34063 -0.21669 C 0.37014 -0.18848 0.3283 -0.21878 0.3625 -0.19588 C 0.37552 -0.16998 0.38091 -0.18038 0.39063 -0.14176 C 0.39375 -0.12927 0.39809 -0.11702 0.4 -0.10407 C 0.40052 -0.10106 0.40348 -0.07631 0.40625 -0.07076 C 0.41146 -0.06036 0.42136 -0.05342 0.42813 -0.04579 C 0.43143 -0.04186 0.43473 -0.03792 0.4375 -0.0333 C 0.43993 -0.02937 0.44375 -0.02081 0.44375 -0.02058 " pathEditMode="relative" rAng="0" ptsTypes="ffffffffffffffffffffffffffffffffffffffffffffffffffffffffffffffffffA">
                                      <p:cBhvr>
                                        <p:cTn id="14" dur="5000" fill="hold"/>
                                        <p:tgtEl>
                                          <p:spTgt spid="2765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875" y="-41582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4653E-6 C 0.01302 -0.02613 0.00052 0.00185 0.0125 -0.04579 C 0.02153 -0.08163 0.02309 -0.12095 0.02813 -0.15841 C 0.03073 -0.17761 0.03247 -0.20444 0.04063 -0.22086 C 0.04688 -0.23335 0.07101 -0.25763 0.08125 -0.26665 C 0.09792 -0.26549 0.11476 -0.26572 0.13125 -0.26248 C 0.14618 -0.25948 0.15417 -0.23866 0.16563 -0.22918 C 0.17309 -0.22294 0.19098 -0.2123 0.2 -0.20837 C 0.22466 -0.21253 0.24827 -0.21878 0.27188 -0.22918 C 0.2816 -0.24213 0.28629 -0.25578 0.29375 -0.27081 C 0.30157 -0.32261 0.28837 -0.39061 0.26875 -0.43755 C 0.26615 -0.44357 0.26216 -0.44842 0.25938 -0.45421 C 0.24393 -0.48705 0.26511 -0.46114 0.23438 -0.51248 C 0.23021 -0.51942 0.22552 -0.5259 0.22188 -0.5333 C 0.21806 -0.54139 0.21632 -0.55041 0.2125 -0.55828 C 0.20886 -0.56568 0.20348 -0.57146 0.2 -0.57909 C 0.19705 -0.58557 0.1967 -0.59366 0.19375 -0.6006 C 0.1915 -0.60499 0.18698 -0.60846 0.18438 -0.61239 C 0.16285 -0.65101 0.14931 -0.70397 0.14063 -0.75 C 0.14271 -0.76665 0.14306 -0.78376 0.14688 -0.79995 C 0.15105 -0.81776 0.16719 -0.82585 0.17813 -0.83325 C 0.23264 -0.83071 0.28212 -0.82978 0.33438 -0.81244 C 0.34914 -0.80064 0.36146 -0.78931 0.375 -0.7752 C 0.39028 -0.67368 0.3632 -0.56406 0.3875 -0.46669 C 0.3941 -0.44033 0.40486 -0.41581 0.41563 -0.39176 C 0.4224 -0.35545 0.44254 -0.34158 0.46563 -0.32493 C 0.46841 -0.32285 0.48872 -0.3055 0.49375 -0.30411 C 0.50816 -0.29995 0.5375 -0.29579 0.5375 -0.29556 C 0.56355 -0.29787 0.59063 -0.29394 0.61563 -0.30411 C 0.64098 -0.31452 0.65521 -0.33279 0.67813 -0.35407 C 0.68438 -0.35985 0.69306 -0.35846 0.7 -0.36239 C 0.70764 -0.36748 0.71476 -0.37326 0.72188 -0.37927 C 0.73611 -0.39107 0.75174 -0.40009 0.76563 -0.41258 C 0.77049 -0.41697 0.77361 -0.42437 0.77813 -0.42923 C 0.78507 -0.43686 0.79271 -0.4431 0.8 -0.45004 C 0.82726 -0.5104 0.7915 -0.43709 0.82188 -0.48335 C 0.82639 -0.49028 0.83403 -0.51179 0.8375 -0.52081 C 0.83542 -0.5555 0.8349 -0.59042 0.83125 -0.62511 C 0.829 -0.64708 0.8132 -0.66188 0.80313 -0.67923 C 0.78143 -0.71693 0.71771 -0.7426 0.68438 -0.75 C 0.6698 -0.74861 0.65486 -0.75 0.64063 -0.74583 C 0.60973 -0.73658 0.62952 -0.64986 0.63125 -0.61239 C 0.63143 -0.60661 0.63334 -0.60129 0.63438 -0.59574 C 0.62952 -0.49861 0.64618 -0.48543 0.60625 -0.43755 C 0.58924 -0.4172 0.59497 -0.42206 0.575 -0.41674 C 0.51893 -0.42183 0.46563 -0.42229 0.4125 -0.44588 C 0.37309 -0.46346 0.33577 -0.49306 0.29688 -0.51248 C 0.26667 -0.52752 0.23455 -0.53677 0.20313 -0.54579 C 0.17483 -0.55388 0.15122 -0.56313 0.12188 -0.5666 C 0.10782 -0.57123 0.10348 -0.57562 0.0875 -0.56244 C 0.08473 -0.56013 0.08559 -0.55411 0.08438 -0.54995 C 0.08559 -0.51665 0.08473 -0.48311 0.0875 -0.45004 C 0.08802 -0.44495 0.09184 -0.44195 0.09375 -0.43755 C 0.10452 -0.41258 0.10521 -0.40148 0.12188 -0.37927 C 0.12726 -0.35083 0.13455 -0.3499 0.15313 -0.33325 C 0.1592 -0.3277 0.16302 -0.31845 0.16875 -0.31244 C 0.18039 -0.30041 0.17952 -0.30735 0.19063 -0.29995 C 0.20295 -0.29162 0.21493 -0.28168 0.22813 -0.27497 C 0.25417 -0.26202 0.2823 -0.25069 0.30938 -0.24167 C 0.31945 -0.23265 0.33073 -0.22618 0.34063 -0.21669 C 0.37014 -0.18848 0.3283 -0.21878 0.3625 -0.19588 C 0.37552 -0.16998 0.38091 -0.18038 0.39063 -0.14176 C 0.39375 -0.12927 0.39809 -0.11702 0.4 -0.10407 C 0.40052 -0.10106 0.40348 -0.07631 0.40625 -0.07076 C 0.41146 -0.06036 0.42136 -0.05342 0.42813 -0.04579 C 0.43143 -0.04186 0.43473 -0.03792 0.4375 -0.0333 C 0.43993 -0.02937 0.44375 -0.02081 0.44375 -0.02058 " pathEditMode="relative" rAng="0" ptsTypes="ffffffffffffffffffffffffffffffffffffffffffffffffffffffffffffffffffA">
                                      <p:cBhvr>
                                        <p:cTn id="16" dur="5000" fill="hold"/>
                                        <p:tgtEl>
                                          <p:spTgt spid="2765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875" y="-415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40" name="Group 4"/>
          <p:cNvGrpSpPr>
            <a:grpSpLocks/>
          </p:cNvGrpSpPr>
          <p:nvPr/>
        </p:nvGrpSpPr>
        <p:grpSpPr bwMode="auto">
          <a:xfrm>
            <a:off x="2667000" y="1143000"/>
            <a:ext cx="3900488" cy="3313113"/>
            <a:chOff x="204" y="0"/>
            <a:chExt cx="2457" cy="2087"/>
          </a:xfrm>
        </p:grpSpPr>
        <p:grpSp>
          <p:nvGrpSpPr>
            <p:cNvPr id="14341" name="Group 5"/>
            <p:cNvGrpSpPr>
              <a:grpSpLocks/>
            </p:cNvGrpSpPr>
            <p:nvPr/>
          </p:nvGrpSpPr>
          <p:grpSpPr bwMode="auto">
            <a:xfrm>
              <a:off x="247" y="0"/>
              <a:ext cx="2414" cy="2073"/>
              <a:chOff x="1644" y="2382"/>
              <a:chExt cx="2346" cy="1774"/>
            </a:xfrm>
          </p:grpSpPr>
          <p:pic>
            <p:nvPicPr>
              <p:cNvPr id="14342" name="Picture 6" descr="BIRTHD~3"/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47" y="2476"/>
                <a:ext cx="2322" cy="16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4343" name="Group 7"/>
              <p:cNvGrpSpPr>
                <a:grpSpLocks/>
              </p:cNvGrpSpPr>
              <p:nvPr/>
            </p:nvGrpSpPr>
            <p:grpSpPr bwMode="auto">
              <a:xfrm>
                <a:off x="1644" y="2382"/>
                <a:ext cx="2346" cy="504"/>
                <a:chOff x="1644" y="2406"/>
                <a:chExt cx="2346" cy="504"/>
              </a:xfrm>
            </p:grpSpPr>
            <p:sp>
              <p:nvSpPr>
                <p:cNvPr id="14344" name="AutoShape 8"/>
                <p:cNvSpPr>
                  <a:spLocks noChangeArrowheads="1"/>
                </p:cNvSpPr>
                <p:nvPr/>
              </p:nvSpPr>
              <p:spPr bwMode="auto">
                <a:xfrm>
                  <a:off x="1668" y="2475"/>
                  <a:ext cx="2322" cy="435"/>
                </a:xfrm>
                <a:prstGeom prst="flowChartTerminator">
                  <a:avLst/>
                </a:prstGeom>
                <a:solidFill>
                  <a:srgbClr val="FFFF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sz="2400" b="1">
                      <a:solidFill>
                        <a:srgbClr val="CC00FF"/>
                      </a:solidFill>
                      <a:latin typeface="Times New Roman" pitchFamily="18" charset="0"/>
                      <a:cs typeface="Arial" charset="0"/>
                    </a:rPr>
                    <a:t>Ti</a:t>
                  </a:r>
                  <a:r>
                    <a:rPr lang="en-US" b="1">
                      <a:solidFill>
                        <a:srgbClr val="CC00FF"/>
                      </a:solidFill>
                    </a:rPr>
                    <a:t>ết học kết thúc</a:t>
                  </a:r>
                </a:p>
              </p:txBody>
            </p:sp>
            <p:sp>
              <p:nvSpPr>
                <p:cNvPr id="14345" name="Freeform 9"/>
                <p:cNvSpPr>
                  <a:spLocks/>
                </p:cNvSpPr>
                <p:nvPr/>
              </p:nvSpPr>
              <p:spPr bwMode="auto">
                <a:xfrm>
                  <a:off x="1644" y="2406"/>
                  <a:ext cx="2340" cy="492"/>
                </a:xfrm>
                <a:custGeom>
                  <a:avLst/>
                  <a:gdLst>
                    <a:gd name="T0" fmla="*/ 192 w 2340"/>
                    <a:gd name="T1" fmla="*/ 492 h 492"/>
                    <a:gd name="T2" fmla="*/ 156 w 2340"/>
                    <a:gd name="T3" fmla="*/ 456 h 492"/>
                    <a:gd name="T4" fmla="*/ 84 w 2340"/>
                    <a:gd name="T5" fmla="*/ 432 h 492"/>
                    <a:gd name="T6" fmla="*/ 48 w 2340"/>
                    <a:gd name="T7" fmla="*/ 408 h 492"/>
                    <a:gd name="T8" fmla="*/ 24 w 2340"/>
                    <a:gd name="T9" fmla="*/ 372 h 492"/>
                    <a:gd name="T10" fmla="*/ 0 w 2340"/>
                    <a:gd name="T11" fmla="*/ 300 h 492"/>
                    <a:gd name="T12" fmla="*/ 12 w 2340"/>
                    <a:gd name="T13" fmla="*/ 240 h 492"/>
                    <a:gd name="T14" fmla="*/ 144 w 2340"/>
                    <a:gd name="T15" fmla="*/ 132 h 492"/>
                    <a:gd name="T16" fmla="*/ 936 w 2340"/>
                    <a:gd name="T17" fmla="*/ 72 h 492"/>
                    <a:gd name="T18" fmla="*/ 1248 w 2340"/>
                    <a:gd name="T19" fmla="*/ 84 h 492"/>
                    <a:gd name="T20" fmla="*/ 1944 w 2340"/>
                    <a:gd name="T21" fmla="*/ 96 h 492"/>
                    <a:gd name="T22" fmla="*/ 2292 w 2340"/>
                    <a:gd name="T23" fmla="*/ 168 h 492"/>
                    <a:gd name="T24" fmla="*/ 2316 w 2340"/>
                    <a:gd name="T25" fmla="*/ 204 h 492"/>
                    <a:gd name="T26" fmla="*/ 2340 w 2340"/>
                    <a:gd name="T27" fmla="*/ 276 h 492"/>
                    <a:gd name="T28" fmla="*/ 2316 w 2340"/>
                    <a:gd name="T29" fmla="*/ 372 h 492"/>
                    <a:gd name="T30" fmla="*/ 2208 w 2340"/>
                    <a:gd name="T31" fmla="*/ 432 h 492"/>
                    <a:gd name="T32" fmla="*/ 2160 w 2340"/>
                    <a:gd name="T33" fmla="*/ 492 h 4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2340" h="492">
                      <a:moveTo>
                        <a:pt x="192" y="492"/>
                      </a:moveTo>
                      <a:cubicBezTo>
                        <a:pt x="180" y="480"/>
                        <a:pt x="171" y="464"/>
                        <a:pt x="156" y="456"/>
                      </a:cubicBezTo>
                      <a:cubicBezTo>
                        <a:pt x="134" y="444"/>
                        <a:pt x="105" y="446"/>
                        <a:pt x="84" y="432"/>
                      </a:cubicBezTo>
                      <a:cubicBezTo>
                        <a:pt x="72" y="424"/>
                        <a:pt x="60" y="416"/>
                        <a:pt x="48" y="408"/>
                      </a:cubicBezTo>
                      <a:cubicBezTo>
                        <a:pt x="40" y="396"/>
                        <a:pt x="30" y="385"/>
                        <a:pt x="24" y="372"/>
                      </a:cubicBezTo>
                      <a:cubicBezTo>
                        <a:pt x="14" y="349"/>
                        <a:pt x="0" y="300"/>
                        <a:pt x="0" y="300"/>
                      </a:cubicBezTo>
                      <a:cubicBezTo>
                        <a:pt x="4" y="280"/>
                        <a:pt x="7" y="260"/>
                        <a:pt x="12" y="240"/>
                      </a:cubicBezTo>
                      <a:cubicBezTo>
                        <a:pt x="39" y="142"/>
                        <a:pt x="40" y="149"/>
                        <a:pt x="144" y="132"/>
                      </a:cubicBezTo>
                      <a:cubicBezTo>
                        <a:pt x="343" y="0"/>
                        <a:pt x="893" y="73"/>
                        <a:pt x="936" y="72"/>
                      </a:cubicBezTo>
                      <a:cubicBezTo>
                        <a:pt x="1041" y="51"/>
                        <a:pt x="1146" y="81"/>
                        <a:pt x="1248" y="84"/>
                      </a:cubicBezTo>
                      <a:cubicBezTo>
                        <a:pt x="1480" y="92"/>
                        <a:pt x="1712" y="92"/>
                        <a:pt x="1944" y="96"/>
                      </a:cubicBezTo>
                      <a:cubicBezTo>
                        <a:pt x="2062" y="106"/>
                        <a:pt x="2190" y="100"/>
                        <a:pt x="2292" y="168"/>
                      </a:cubicBezTo>
                      <a:cubicBezTo>
                        <a:pt x="2300" y="180"/>
                        <a:pt x="2310" y="191"/>
                        <a:pt x="2316" y="204"/>
                      </a:cubicBezTo>
                      <a:cubicBezTo>
                        <a:pt x="2326" y="227"/>
                        <a:pt x="2340" y="276"/>
                        <a:pt x="2340" y="276"/>
                      </a:cubicBezTo>
                      <a:cubicBezTo>
                        <a:pt x="2339" y="279"/>
                        <a:pt x="2326" y="360"/>
                        <a:pt x="2316" y="372"/>
                      </a:cubicBezTo>
                      <a:cubicBezTo>
                        <a:pt x="2293" y="400"/>
                        <a:pt x="2238" y="412"/>
                        <a:pt x="2208" y="432"/>
                      </a:cubicBezTo>
                      <a:cubicBezTo>
                        <a:pt x="2178" y="477"/>
                        <a:pt x="2194" y="458"/>
                        <a:pt x="2160" y="492"/>
                      </a:cubicBezTo>
                    </a:path>
                  </a:pathLst>
                </a:custGeom>
                <a:noFill/>
                <a:ln w="28575" cap="flat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14346" name="Rectangle 10"/>
            <p:cNvSpPr>
              <a:spLocks noChangeArrowheads="1"/>
            </p:cNvSpPr>
            <p:nvPr/>
          </p:nvSpPr>
          <p:spPr bwMode="auto">
            <a:xfrm>
              <a:off x="204" y="1762"/>
              <a:ext cx="2449" cy="3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2743200" y="3962400"/>
            <a:ext cx="4572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Nhớ học và làm bài tập các em nhé!</a:t>
            </a:r>
          </a:p>
        </p:txBody>
      </p:sp>
    </p:spTree>
    <p:extLst>
      <p:ext uri="{BB962C8B-B14F-4D97-AF65-F5344CB8AC3E}">
        <p14:creationId xmlns:p14="http://schemas.microsoft.com/office/powerpoint/2010/main" val="4127639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ext Box 2"/>
          <p:cNvSpPr txBox="1">
            <a:spLocks noChangeArrowheads="1"/>
          </p:cNvSpPr>
          <p:nvPr/>
        </p:nvSpPr>
        <p:spPr bwMode="auto">
          <a:xfrm>
            <a:off x="152400" y="76200"/>
            <a:ext cx="8839200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en-US" sz="34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4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3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3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3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3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4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4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sz="3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dàng</a:t>
            </a:r>
            <a:r>
              <a:rPr lang="en-US" sz="3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) ?</a:t>
            </a:r>
            <a:endParaRPr lang="en-US" sz="3400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8611" name="Picture 3" descr="pic3"/>
          <p:cNvPicPr>
            <a:picLocks noChangeAspect="1" noChangeArrowheads="1"/>
          </p:cNvPicPr>
          <p:nvPr/>
        </p:nvPicPr>
        <p:blipFill>
          <a:blip r:embed="rId3">
            <a:lum bright="-36000" contrast="-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52600"/>
            <a:ext cx="25908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2" name="Picture 4" descr="pic4"/>
          <p:cNvPicPr>
            <a:picLocks noChangeAspect="1" noChangeArrowheads="1"/>
          </p:cNvPicPr>
          <p:nvPr/>
        </p:nvPicPr>
        <p:blipFill>
          <a:blip r:embed="rId4">
            <a:lum bright="-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114800"/>
            <a:ext cx="25908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3" name="Picture 5" descr="pic6"/>
          <p:cNvPicPr>
            <a:picLocks noChangeAspect="1" noChangeArrowheads="1"/>
          </p:cNvPicPr>
          <p:nvPr/>
        </p:nvPicPr>
        <p:blipFill>
          <a:blip r:embed="rId5">
            <a:lum bright="-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752600"/>
            <a:ext cx="24384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4" name="Picture 6" descr="pic19"/>
          <p:cNvPicPr>
            <a:picLocks noChangeAspect="1" noChangeArrowheads="1"/>
          </p:cNvPicPr>
          <p:nvPr/>
        </p:nvPicPr>
        <p:blipFill>
          <a:blip r:embed="rId6">
            <a:lum brigh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116388"/>
            <a:ext cx="2438400" cy="174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5" name="Text Box 7"/>
          <p:cNvSpPr txBox="1">
            <a:spLocks noChangeArrowheads="1"/>
          </p:cNvSpPr>
          <p:nvPr/>
        </p:nvSpPr>
        <p:spPr bwMode="auto">
          <a:xfrm>
            <a:off x="152400" y="3290888"/>
            <a:ext cx="2743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beng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616" name="Text Box 8"/>
          <p:cNvSpPr txBox="1">
            <a:spLocks noChangeArrowheads="1"/>
          </p:cNvSpPr>
          <p:nvPr/>
        </p:nvSpPr>
        <p:spPr bwMode="auto">
          <a:xfrm>
            <a:off x="3352800" y="3290888"/>
            <a:ext cx="2667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617" name="Text Box 9"/>
          <p:cNvSpPr txBox="1">
            <a:spLocks noChangeArrowheads="1"/>
          </p:cNvSpPr>
          <p:nvPr/>
        </p:nvSpPr>
        <p:spPr bwMode="auto">
          <a:xfrm>
            <a:off x="6400800" y="3276600"/>
            <a:ext cx="2667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Hình 3: Kìm </a:t>
            </a:r>
          </a:p>
        </p:txBody>
      </p:sp>
      <p:sp>
        <p:nvSpPr>
          <p:cNvPr id="68618" name="Text Box 10"/>
          <p:cNvSpPr txBox="1">
            <a:spLocks noChangeArrowheads="1"/>
          </p:cNvSpPr>
          <p:nvPr/>
        </p:nvSpPr>
        <p:spPr bwMode="auto">
          <a:xfrm>
            <a:off x="1295400" y="5880100"/>
            <a:ext cx="26670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Cút-kít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619" name="Text Box 11"/>
          <p:cNvSpPr txBox="1">
            <a:spLocks noChangeArrowheads="1"/>
          </p:cNvSpPr>
          <p:nvPr/>
        </p:nvSpPr>
        <p:spPr bwMode="auto">
          <a:xfrm>
            <a:off x="4953000" y="5880100"/>
            <a:ext cx="26670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6: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khui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nắp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chai</a:t>
            </a:r>
          </a:p>
        </p:txBody>
      </p:sp>
      <p:pic>
        <p:nvPicPr>
          <p:cNvPr id="68620" name="Picture 12" descr="pic7"/>
          <p:cNvPicPr>
            <a:picLocks noChangeAspect="1" noChangeArrowheads="1"/>
          </p:cNvPicPr>
          <p:nvPr/>
        </p:nvPicPr>
        <p:blipFill>
          <a:blip r:embed="rId7">
            <a:lum bright="-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752600"/>
            <a:ext cx="2743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3429000" y="1309688"/>
            <a:ext cx="2590800" cy="2590800"/>
            <a:chOff x="2160" y="825"/>
            <a:chExt cx="1632" cy="1632"/>
          </a:xfrm>
        </p:grpSpPr>
        <p:sp>
          <p:nvSpPr>
            <p:cNvPr id="5134" name="Line 14"/>
            <p:cNvSpPr>
              <a:spLocks noChangeShapeType="1"/>
            </p:cNvSpPr>
            <p:nvPr/>
          </p:nvSpPr>
          <p:spPr bwMode="auto">
            <a:xfrm rot="-346944">
              <a:off x="2160" y="960"/>
              <a:ext cx="1632" cy="1344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5" name="Line 15"/>
            <p:cNvSpPr>
              <a:spLocks noChangeShapeType="1"/>
            </p:cNvSpPr>
            <p:nvPr/>
          </p:nvSpPr>
          <p:spPr bwMode="auto">
            <a:xfrm rot="-4422653">
              <a:off x="2070" y="969"/>
              <a:ext cx="1632" cy="1344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5521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86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8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8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68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68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8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68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68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68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68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68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0" grpId="0"/>
      <p:bldP spid="68615" grpId="0"/>
      <p:bldP spid="68616" grpId="0"/>
      <p:bldP spid="68617" grpId="0"/>
      <p:bldP spid="68618" grpId="0"/>
      <p:bldP spid="686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Mo bai-may co don gi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6400"/>
            <a:ext cx="43434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101" name="Group 5"/>
          <p:cNvGrpSpPr>
            <a:grpSpLocks/>
          </p:cNvGrpSpPr>
          <p:nvPr/>
        </p:nvGrpSpPr>
        <p:grpSpPr bwMode="auto">
          <a:xfrm>
            <a:off x="4419600" y="1676400"/>
            <a:ext cx="5089525" cy="5181600"/>
            <a:chOff x="2400" y="1056"/>
            <a:chExt cx="3206" cy="2780"/>
          </a:xfrm>
        </p:grpSpPr>
        <p:pic>
          <p:nvPicPr>
            <p:cNvPr id="3077" name="Picture 6" descr="Mo bai- rong roc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0" y="1056"/>
              <a:ext cx="3028" cy="27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8" name="Text Box 7"/>
            <p:cNvSpPr txBox="1">
              <a:spLocks noChangeArrowheads="1"/>
            </p:cNvSpPr>
            <p:nvPr/>
          </p:nvSpPr>
          <p:spPr bwMode="auto">
            <a:xfrm>
              <a:off x="3264" y="1056"/>
              <a:ext cx="2342" cy="2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NI-Thufap1" pitchFamily="2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NI-Thufap1" pitchFamily="2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NI-Thufap1" pitchFamily="2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NI-Thufap1" pitchFamily="2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NI-Thufap1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hufap1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hufap1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hufap1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hufap1" pitchFamily="2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8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Dùng ròng rọc</a:t>
              </a:r>
            </a:p>
          </p:txBody>
        </p:sp>
      </p:grpSp>
      <p:sp>
        <p:nvSpPr>
          <p:cNvPr id="4104" name="AutoShape 8"/>
          <p:cNvSpPr>
            <a:spLocks noChangeArrowheads="1"/>
          </p:cNvSpPr>
          <p:nvPr/>
        </p:nvSpPr>
        <p:spPr bwMode="auto">
          <a:xfrm>
            <a:off x="533400" y="228600"/>
            <a:ext cx="4038600" cy="1447800"/>
          </a:xfrm>
          <a:prstGeom prst="cloudCallout">
            <a:avLst>
              <a:gd name="adj1" fmla="val 86419"/>
              <a:gd name="adj2" fmla="val 128597"/>
            </a:avLst>
          </a:prstGeom>
          <a:solidFill>
            <a:schemeClr val="bg1"/>
          </a:solidFill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Liệu làm như thế có dễ dàng hơn hay không?</a:t>
            </a:r>
          </a:p>
        </p:txBody>
      </p:sp>
    </p:spTree>
    <p:extLst>
      <p:ext uri="{BB962C8B-B14F-4D97-AF65-F5344CB8AC3E}">
        <p14:creationId xmlns:p14="http://schemas.microsoft.com/office/powerpoint/2010/main" val="1259828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457200"/>
            <a:ext cx="8534400" cy="612775"/>
          </a:xfrm>
        </p:spPr>
        <p:txBody>
          <a:bodyPr>
            <a:noAutofit/>
          </a:bodyPr>
          <a:lstStyle/>
          <a:p>
            <a:pPr eaLnBrk="1" hangingPunct="1"/>
            <a:r>
              <a:rPr lang="en-US" b="1" smtClean="0">
                <a:solidFill>
                  <a:srgbClr val="FF0000"/>
                </a:solidFill>
                <a:latin typeface="Times New Roman" pitchFamily="18" charset="0"/>
              </a:rPr>
              <a:t>TIẾT 19. BÀI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</a:rPr>
              <a:t>16: RÒNG RỌC</a:t>
            </a:r>
          </a:p>
        </p:txBody>
      </p:sp>
      <p:pic>
        <p:nvPicPr>
          <p:cNvPr id="307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33800" y="1752600"/>
            <a:ext cx="49530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1752600"/>
            <a:ext cx="30480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44594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508250" y="1219200"/>
            <a:ext cx="2154238" cy="2133600"/>
            <a:chOff x="3312" y="480"/>
            <a:chExt cx="1357" cy="1344"/>
          </a:xfrm>
        </p:grpSpPr>
        <p:sp>
          <p:nvSpPr>
            <p:cNvPr id="9218" name="Line 3"/>
            <p:cNvSpPr>
              <a:spLocks noChangeShapeType="1"/>
            </p:cNvSpPr>
            <p:nvPr/>
          </p:nvSpPr>
          <p:spPr bwMode="auto">
            <a:xfrm>
              <a:off x="3312" y="480"/>
              <a:ext cx="912" cy="912"/>
            </a:xfrm>
            <a:prstGeom prst="line">
              <a:avLst/>
            </a:prstGeom>
            <a:noFill/>
            <a:ln w="38100">
              <a:solidFill>
                <a:srgbClr val="5F5F5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9219" name="Picture 4" descr="RR Codinh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9F7BB"/>
                </a:clrFrom>
                <a:clrTo>
                  <a:srgbClr val="F9F7BB">
                    <a:alpha val="0"/>
                  </a:srgbClr>
                </a:clrTo>
              </a:clrChange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159" t="31148" r="-1022" b="49181"/>
            <a:stretch>
              <a:fillRect/>
            </a:stretch>
          </p:blipFill>
          <p:spPr bwMode="auto">
            <a:xfrm rot="-409118">
              <a:off x="4189" y="1248"/>
              <a:ext cx="480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220" name="Rectangle 5"/>
          <p:cNvSpPr>
            <a:spLocks noChangeArrowheads="1"/>
          </p:cNvSpPr>
          <p:nvPr/>
        </p:nvSpPr>
        <p:spPr bwMode="auto">
          <a:xfrm>
            <a:off x="2514600" y="1184275"/>
            <a:ext cx="152400" cy="27463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 sz="2000" b="0">
              <a:latin typeface="Times New Roman" pitchFamily="18" charset="0"/>
            </a:endParaRPr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1704975" y="1981200"/>
            <a:ext cx="914400" cy="2743200"/>
            <a:chOff x="3574" y="1479"/>
            <a:chExt cx="576" cy="1737"/>
          </a:xfrm>
        </p:grpSpPr>
        <p:sp>
          <p:nvSpPr>
            <p:cNvPr id="9222" name="Line 7"/>
            <p:cNvSpPr>
              <a:spLocks noChangeShapeType="1"/>
            </p:cNvSpPr>
            <p:nvPr/>
          </p:nvSpPr>
          <p:spPr bwMode="auto">
            <a:xfrm>
              <a:off x="3853" y="1479"/>
              <a:ext cx="0" cy="1248"/>
            </a:xfrm>
            <a:prstGeom prst="line">
              <a:avLst/>
            </a:prstGeom>
            <a:noFill/>
            <a:ln w="38100">
              <a:solidFill>
                <a:srgbClr val="5F5F5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23" name="Rectangle 8"/>
            <p:cNvSpPr>
              <a:spLocks noChangeArrowheads="1"/>
            </p:cNvSpPr>
            <p:nvPr/>
          </p:nvSpPr>
          <p:spPr bwMode="auto">
            <a:xfrm>
              <a:off x="3574" y="2688"/>
              <a:ext cx="576" cy="528"/>
            </a:xfrm>
            <a:prstGeom prst="rect">
              <a:avLst/>
            </a:prstGeom>
            <a:gradFill rotWithShape="1">
              <a:gsLst>
                <a:gs pos="0">
                  <a:srgbClr val="9696FF"/>
                </a:gs>
                <a:gs pos="50000">
                  <a:srgbClr val="0000FF"/>
                </a:gs>
                <a:gs pos="100000">
                  <a:srgbClr val="9696FF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 sz="2000" b="0">
                <a:latin typeface="Times New Roman" pitchFamily="18" charset="0"/>
              </a:endParaRPr>
            </a:p>
          </p:txBody>
        </p:sp>
      </p:grpSp>
      <p:sp>
        <p:nvSpPr>
          <p:cNvPr id="9224" name="Oval 9"/>
          <p:cNvSpPr>
            <a:spLocks noChangeArrowheads="1"/>
          </p:cNvSpPr>
          <p:nvPr/>
        </p:nvSpPr>
        <p:spPr bwMode="auto">
          <a:xfrm>
            <a:off x="2051050" y="1447800"/>
            <a:ext cx="1066800" cy="1066800"/>
          </a:xfrm>
          <a:prstGeom prst="ellipse">
            <a:avLst/>
          </a:pr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vi-VN" sz="2000" b="0">
              <a:latin typeface="Times New Roman" pitchFamily="18" charset="0"/>
            </a:endParaRPr>
          </a:p>
        </p:txBody>
      </p:sp>
      <p:sp>
        <p:nvSpPr>
          <p:cNvPr id="9225" name="Oval 10"/>
          <p:cNvSpPr>
            <a:spLocks noChangeArrowheads="1"/>
          </p:cNvSpPr>
          <p:nvPr/>
        </p:nvSpPr>
        <p:spPr bwMode="auto">
          <a:xfrm>
            <a:off x="2605088" y="1828800"/>
            <a:ext cx="119062" cy="1190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 sz="2000" b="0">
              <a:latin typeface="Times New Roman" pitchFamily="18" charset="0"/>
            </a:endParaRPr>
          </a:p>
        </p:txBody>
      </p:sp>
      <p:sp>
        <p:nvSpPr>
          <p:cNvPr id="9226" name="Rectangle 11"/>
          <p:cNvSpPr>
            <a:spLocks noChangeArrowheads="1"/>
          </p:cNvSpPr>
          <p:nvPr/>
        </p:nvSpPr>
        <p:spPr bwMode="auto">
          <a:xfrm>
            <a:off x="2501900" y="1143000"/>
            <a:ext cx="82550" cy="365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 sz="2000" b="0">
              <a:latin typeface="Times New Roman" pitchFamily="18" charset="0"/>
            </a:endParaRPr>
          </a:p>
        </p:txBody>
      </p:sp>
      <p:sp>
        <p:nvSpPr>
          <p:cNvPr id="9227" name="AutoShape 12" descr="Newsprint"/>
          <p:cNvSpPr>
            <a:spLocks noChangeArrowheads="1"/>
          </p:cNvSpPr>
          <p:nvPr/>
        </p:nvSpPr>
        <p:spPr bwMode="auto">
          <a:xfrm rot="1633341">
            <a:off x="887413" y="1016000"/>
            <a:ext cx="1524000" cy="969963"/>
          </a:xfrm>
          <a:prstGeom prst="moon">
            <a:avLst>
              <a:gd name="adj" fmla="val 84333"/>
            </a:avLst>
          </a:prstGeom>
          <a:blipFill dpi="0" rotWithShape="1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vi-VN" sz="2000" b="0">
              <a:latin typeface="Times New Roman" pitchFamily="18" charset="0"/>
            </a:endParaRPr>
          </a:p>
        </p:txBody>
      </p:sp>
      <p:sp>
        <p:nvSpPr>
          <p:cNvPr id="9228" name="Rectangle 13" descr="Newsprint"/>
          <p:cNvSpPr>
            <a:spLocks noChangeArrowheads="1"/>
          </p:cNvSpPr>
          <p:nvPr/>
        </p:nvSpPr>
        <p:spPr bwMode="auto">
          <a:xfrm>
            <a:off x="852920" y="488373"/>
            <a:ext cx="1676400" cy="91440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vi-VN" sz="2000" b="0">
              <a:latin typeface="Times New Roman" pitchFamily="18" charset="0"/>
            </a:endParaRPr>
          </a:p>
        </p:txBody>
      </p: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2127250" y="1447800"/>
            <a:ext cx="1066800" cy="1066800"/>
            <a:chOff x="4464" y="1680"/>
            <a:chExt cx="672" cy="672"/>
          </a:xfrm>
        </p:grpSpPr>
        <p:sp>
          <p:nvSpPr>
            <p:cNvPr id="9230" name="Oval 15"/>
            <p:cNvSpPr>
              <a:spLocks noChangeArrowheads="1"/>
            </p:cNvSpPr>
            <p:nvPr/>
          </p:nvSpPr>
          <p:spPr bwMode="auto">
            <a:xfrm>
              <a:off x="4464" y="1680"/>
              <a:ext cx="672" cy="672"/>
            </a:xfrm>
            <a:prstGeom prst="ellipse">
              <a:avLst/>
            </a:prstGeom>
            <a:gradFill rotWithShape="1">
              <a:gsLst>
                <a:gs pos="0">
                  <a:srgbClr val="E5E000"/>
                </a:gs>
                <a:gs pos="50000">
                  <a:srgbClr val="008000"/>
                </a:gs>
                <a:gs pos="100000">
                  <a:srgbClr val="E5E000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sz="2000" b="0">
                <a:latin typeface="Times New Roman" pitchFamily="18" charset="0"/>
              </a:endParaRPr>
            </a:p>
          </p:txBody>
        </p:sp>
        <p:sp>
          <p:nvSpPr>
            <p:cNvPr id="91152" name="Oval 16"/>
            <p:cNvSpPr>
              <a:spLocks noChangeArrowheads="1"/>
            </p:cNvSpPr>
            <p:nvPr/>
          </p:nvSpPr>
          <p:spPr bwMode="auto">
            <a:xfrm>
              <a:off x="4538" y="1754"/>
              <a:ext cx="528" cy="528"/>
            </a:xfrm>
            <a:prstGeom prst="ellipse">
              <a:avLst/>
            </a:prstGeom>
            <a:gradFill rotWithShape="1">
              <a:gsLst>
                <a:gs pos="0">
                  <a:srgbClr val="E5E000"/>
                </a:gs>
                <a:gs pos="50000">
                  <a:srgbClr val="008000">
                    <a:alpha val="86000"/>
                  </a:srgbClr>
                </a:gs>
                <a:gs pos="100000">
                  <a:srgbClr val="E5E000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</a:ln>
            <a:effectLst/>
          </p:spPr>
          <p:txBody>
            <a:bodyPr wrap="none" anchor="ctr"/>
            <a:lstStyle/>
            <a:p>
              <a:endParaRPr lang="en-US" altLang="zh-CN" sz="2000" b="0">
                <a:latin typeface="Times New Roman" pitchFamily="18" charset="0"/>
                <a:ea typeface="SimSun" pitchFamily="2" charset="-122"/>
              </a:endParaRPr>
            </a:p>
          </p:txBody>
        </p:sp>
      </p:grpSp>
      <p:sp>
        <p:nvSpPr>
          <p:cNvPr id="9232" name="Rectangle 17"/>
          <p:cNvSpPr>
            <a:spLocks noChangeArrowheads="1"/>
          </p:cNvSpPr>
          <p:nvPr/>
        </p:nvSpPr>
        <p:spPr bwMode="auto">
          <a:xfrm>
            <a:off x="2584450" y="1143000"/>
            <a:ext cx="152400" cy="838200"/>
          </a:xfrm>
          <a:prstGeom prst="rect">
            <a:avLst/>
          </a:prstGeom>
          <a:solidFill>
            <a:srgbClr val="1102CE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 sz="2000" b="0">
              <a:latin typeface="Times New Roman" pitchFamily="18" charset="0"/>
            </a:endParaRPr>
          </a:p>
        </p:txBody>
      </p:sp>
      <p:sp>
        <p:nvSpPr>
          <p:cNvPr id="9233" name="Oval 18"/>
          <p:cNvSpPr>
            <a:spLocks noChangeArrowheads="1"/>
          </p:cNvSpPr>
          <p:nvPr/>
        </p:nvSpPr>
        <p:spPr bwMode="auto">
          <a:xfrm>
            <a:off x="2625725" y="1876425"/>
            <a:ext cx="92075" cy="920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 sz="2000" b="0">
              <a:latin typeface="Times New Roman" pitchFamily="18" charset="0"/>
            </a:endParaRPr>
          </a:p>
        </p:txBody>
      </p:sp>
      <p:grpSp>
        <p:nvGrpSpPr>
          <p:cNvPr id="9234" name="Group 21"/>
          <p:cNvGrpSpPr>
            <a:grpSpLocks/>
          </p:cNvGrpSpPr>
          <p:nvPr/>
        </p:nvGrpSpPr>
        <p:grpSpPr bwMode="auto">
          <a:xfrm>
            <a:off x="1655763" y="912813"/>
            <a:ext cx="2057400" cy="304800"/>
            <a:chOff x="912" y="2592"/>
            <a:chExt cx="1296" cy="192"/>
          </a:xfrm>
        </p:grpSpPr>
        <p:sp>
          <p:nvSpPr>
            <p:cNvPr id="9235" name="Line 22"/>
            <p:cNvSpPr>
              <a:spLocks noChangeShapeType="1"/>
            </p:cNvSpPr>
            <p:nvPr/>
          </p:nvSpPr>
          <p:spPr bwMode="auto">
            <a:xfrm>
              <a:off x="912" y="2592"/>
              <a:ext cx="12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36" name="Line 23"/>
            <p:cNvSpPr>
              <a:spLocks noChangeShapeType="1"/>
            </p:cNvSpPr>
            <p:nvPr/>
          </p:nvSpPr>
          <p:spPr bwMode="auto">
            <a:xfrm>
              <a:off x="1549" y="2592"/>
              <a:ext cx="0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2"/>
          <p:cNvGrpSpPr>
            <a:grpSpLocks/>
          </p:cNvGrpSpPr>
          <p:nvPr/>
        </p:nvGrpSpPr>
        <p:grpSpPr bwMode="auto">
          <a:xfrm rot="180472">
            <a:off x="6808788" y="1600200"/>
            <a:ext cx="762000" cy="2328863"/>
            <a:chOff x="4162" y="1557"/>
            <a:chExt cx="480" cy="1467"/>
          </a:xfrm>
        </p:grpSpPr>
        <p:sp>
          <p:nvSpPr>
            <p:cNvPr id="9238" name="Line 3"/>
            <p:cNvSpPr>
              <a:spLocks noChangeShapeType="1"/>
            </p:cNvSpPr>
            <p:nvPr/>
          </p:nvSpPr>
          <p:spPr bwMode="auto">
            <a:xfrm flipH="1" flipV="1">
              <a:off x="4298" y="2112"/>
              <a:ext cx="56" cy="91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9239" name="Picture 4" descr="RR Codinh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9F7BB"/>
                </a:clrFrom>
                <a:clrTo>
                  <a:srgbClr val="F9F7BB">
                    <a:alpha val="0"/>
                  </a:srgbClr>
                </a:clrTo>
              </a:clrChange>
              <a:lum bright="-2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159" t="31148" r="-1022" b="49181"/>
            <a:stretch>
              <a:fillRect/>
            </a:stretch>
          </p:blipFill>
          <p:spPr bwMode="auto">
            <a:xfrm rot="9149775" flipH="1">
              <a:off x="4162" y="1557"/>
              <a:ext cx="480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7589" name="Line 5"/>
          <p:cNvSpPr>
            <a:spLocks noChangeShapeType="1"/>
          </p:cNvSpPr>
          <p:nvPr/>
        </p:nvSpPr>
        <p:spPr bwMode="auto">
          <a:xfrm rot="21067719" flipH="1">
            <a:off x="7724775" y="685800"/>
            <a:ext cx="512763" cy="32972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6989763" y="3213100"/>
            <a:ext cx="1066800" cy="1066800"/>
            <a:chOff x="4464" y="1680"/>
            <a:chExt cx="672" cy="672"/>
          </a:xfrm>
        </p:grpSpPr>
        <p:sp>
          <p:nvSpPr>
            <p:cNvPr id="67591" name="Oval 7"/>
            <p:cNvSpPr>
              <a:spLocks noChangeArrowheads="1"/>
            </p:cNvSpPr>
            <p:nvPr/>
          </p:nvSpPr>
          <p:spPr bwMode="auto">
            <a:xfrm>
              <a:off x="4464" y="1680"/>
              <a:ext cx="672" cy="672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50000">
                  <a:schemeClr val="hlink"/>
                </a:gs>
                <a:gs pos="100000">
                  <a:srgbClr val="FF66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</a:ln>
            <a:effectLst/>
          </p:spPr>
          <p:txBody>
            <a:bodyPr wrap="none" anchor="ctr"/>
            <a:lstStyle/>
            <a:p>
              <a:endParaRPr lang="en-US" altLang="zh-CN" sz="2000" b="0">
                <a:latin typeface="Times New Roman" pitchFamily="18" charset="0"/>
                <a:ea typeface="SimSun" pitchFamily="2" charset="-122"/>
              </a:endParaRPr>
            </a:p>
          </p:txBody>
        </p:sp>
        <p:sp>
          <p:nvSpPr>
            <p:cNvPr id="67592" name="Oval 8"/>
            <p:cNvSpPr>
              <a:spLocks noChangeArrowheads="1"/>
            </p:cNvSpPr>
            <p:nvPr/>
          </p:nvSpPr>
          <p:spPr bwMode="auto">
            <a:xfrm>
              <a:off x="4538" y="1754"/>
              <a:ext cx="528" cy="528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50000">
                  <a:schemeClr val="hlink"/>
                </a:gs>
                <a:gs pos="100000">
                  <a:srgbClr val="FF66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</a:ln>
            <a:effectLst/>
          </p:spPr>
          <p:txBody>
            <a:bodyPr wrap="none" anchor="ctr"/>
            <a:lstStyle/>
            <a:p>
              <a:endParaRPr lang="en-US" altLang="zh-CN" sz="2000" b="0">
                <a:latin typeface="Times New Roman" pitchFamily="18" charset="0"/>
                <a:ea typeface="SimSun" pitchFamily="2" charset="-122"/>
              </a:endParaRPr>
            </a:p>
          </p:txBody>
        </p:sp>
      </p:grpSp>
      <p:grpSp>
        <p:nvGrpSpPr>
          <p:cNvPr id="8" name="Group 9"/>
          <p:cNvGrpSpPr>
            <a:grpSpLocks/>
          </p:cNvGrpSpPr>
          <p:nvPr/>
        </p:nvGrpSpPr>
        <p:grpSpPr bwMode="auto">
          <a:xfrm>
            <a:off x="7142163" y="3754438"/>
            <a:ext cx="1031875" cy="1828800"/>
            <a:chOff x="2304" y="2688"/>
            <a:chExt cx="650" cy="1152"/>
          </a:xfrm>
        </p:grpSpPr>
        <p:grpSp>
          <p:nvGrpSpPr>
            <p:cNvPr id="9245" name="Group 10"/>
            <p:cNvGrpSpPr>
              <a:grpSpLocks/>
            </p:cNvGrpSpPr>
            <p:nvPr/>
          </p:nvGrpSpPr>
          <p:grpSpPr bwMode="auto">
            <a:xfrm>
              <a:off x="2304" y="2688"/>
              <a:ext cx="650" cy="1152"/>
              <a:chOff x="2029" y="2496"/>
              <a:chExt cx="650" cy="1152"/>
            </a:xfrm>
          </p:grpSpPr>
          <p:sp>
            <p:nvSpPr>
              <p:cNvPr id="9246" name="Text Box 11"/>
              <p:cNvSpPr txBox="1">
                <a:spLocks noChangeArrowheads="1"/>
              </p:cNvSpPr>
              <p:nvPr/>
            </p:nvSpPr>
            <p:spPr bwMode="auto">
              <a:xfrm>
                <a:off x="2151" y="2845"/>
                <a:ext cx="528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800" b="1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>
                  <a:defRPr sz="2800" b="1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>
                  <a:defRPr sz="2800" b="1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>
                  <a:defRPr sz="2800" b="1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>
                  <a:defRPr sz="2800" b="1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2800" b="1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2800" b="1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2800" b="1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2800" b="1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zh-CN" sz="2000" b="0">
                    <a:ea typeface="SimSun" pitchFamily="2" charset="-122"/>
                    <a:sym typeface="Wingdings 3" pitchFamily="18" charset="2"/>
                  </a:rPr>
                  <a:t></a:t>
                </a:r>
              </a:p>
            </p:txBody>
          </p:sp>
          <p:sp>
            <p:nvSpPr>
              <p:cNvPr id="9247" name="Rectangle 12"/>
              <p:cNvSpPr>
                <a:spLocks noChangeArrowheads="1"/>
              </p:cNvSpPr>
              <p:nvPr/>
            </p:nvSpPr>
            <p:spPr bwMode="auto">
              <a:xfrm>
                <a:off x="2221" y="2496"/>
                <a:ext cx="115" cy="461"/>
              </a:xfrm>
              <a:prstGeom prst="rect">
                <a:avLst/>
              </a:prstGeom>
              <a:solidFill>
                <a:srgbClr val="2415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vi-VN" sz="2000" b="0">
                  <a:latin typeface="Times New Roman" pitchFamily="18" charset="0"/>
                </a:endParaRPr>
              </a:p>
            </p:txBody>
          </p:sp>
          <p:sp>
            <p:nvSpPr>
              <p:cNvPr id="9248" name="Text Box 13"/>
              <p:cNvSpPr txBox="1">
                <a:spLocks noChangeArrowheads="1"/>
              </p:cNvSpPr>
              <p:nvPr/>
            </p:nvSpPr>
            <p:spPr bwMode="auto">
              <a:xfrm>
                <a:off x="2155" y="2929"/>
                <a:ext cx="43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800" b="1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>
                  <a:defRPr sz="2800" b="1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>
                  <a:defRPr sz="2800" b="1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>
                  <a:defRPr sz="2800" b="1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>
                  <a:defRPr sz="2800" b="1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2800" b="1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2800" b="1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2800" b="1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2800" b="1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zh-CN" sz="2400" b="0">
                    <a:ea typeface="SimSun" pitchFamily="2" charset="-122"/>
                  </a:rPr>
                  <a:t>?</a:t>
                </a:r>
              </a:p>
            </p:txBody>
          </p:sp>
          <p:sp>
            <p:nvSpPr>
              <p:cNvPr id="9249" name="Rectangle 14"/>
              <p:cNvSpPr>
                <a:spLocks noChangeArrowheads="1"/>
              </p:cNvSpPr>
              <p:nvPr/>
            </p:nvSpPr>
            <p:spPr bwMode="auto">
              <a:xfrm>
                <a:off x="2029" y="3124"/>
                <a:ext cx="506" cy="524"/>
              </a:xfrm>
              <a:prstGeom prst="rect">
                <a:avLst/>
              </a:prstGeom>
              <a:gradFill rotWithShape="1">
                <a:gsLst>
                  <a:gs pos="0">
                    <a:srgbClr val="CC00CC"/>
                  </a:gs>
                  <a:gs pos="50000">
                    <a:srgbClr val="FFFF66"/>
                  </a:gs>
                  <a:gs pos="100000">
                    <a:srgbClr val="CC00CC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vi-VN" sz="2000" b="0">
                  <a:latin typeface="Times New Roman" pitchFamily="18" charset="0"/>
                </a:endParaRPr>
              </a:p>
            </p:txBody>
          </p:sp>
        </p:grpSp>
        <p:sp>
          <p:nvSpPr>
            <p:cNvPr id="9250" name="Oval 15"/>
            <p:cNvSpPr>
              <a:spLocks noChangeArrowheads="1"/>
            </p:cNvSpPr>
            <p:nvPr/>
          </p:nvSpPr>
          <p:spPr bwMode="auto">
            <a:xfrm>
              <a:off x="2522" y="2710"/>
              <a:ext cx="69" cy="69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sz="2000" b="0">
                <a:latin typeface="Times New Roman" pitchFamily="18" charset="0"/>
              </a:endParaRPr>
            </a:p>
          </p:txBody>
        </p:sp>
      </p:grpSp>
      <p:sp>
        <p:nvSpPr>
          <p:cNvPr id="9251" name="Line 17"/>
          <p:cNvSpPr>
            <a:spLocks noChangeShapeType="1"/>
          </p:cNvSpPr>
          <p:nvPr/>
        </p:nvSpPr>
        <p:spPr bwMode="auto">
          <a:xfrm>
            <a:off x="6172200" y="685800"/>
            <a:ext cx="2743200" cy="0"/>
          </a:xfrm>
          <a:prstGeom prst="line">
            <a:avLst/>
          </a:prstGeom>
          <a:noFill/>
          <a:ln w="88900">
            <a:solidFill>
              <a:srgbClr val="5C5C5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52" name="Rectangle 42"/>
          <p:cNvSpPr>
            <a:spLocks noChangeArrowheads="1"/>
          </p:cNvSpPr>
          <p:nvPr/>
        </p:nvSpPr>
        <p:spPr bwMode="auto">
          <a:xfrm>
            <a:off x="6172200" y="0"/>
            <a:ext cx="2743200" cy="685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zh-CN">
              <a:ea typeface="SimSun" pitchFamily="2" charset="-122"/>
            </a:endParaRPr>
          </a:p>
        </p:txBody>
      </p:sp>
      <p:sp>
        <p:nvSpPr>
          <p:cNvPr id="38" name="Text Box 24"/>
          <p:cNvSpPr txBox="1">
            <a:spLocks noChangeArrowheads="1"/>
          </p:cNvSpPr>
          <p:nvPr/>
        </p:nvSpPr>
        <p:spPr bwMode="auto">
          <a:xfrm>
            <a:off x="554038" y="4832349"/>
            <a:ext cx="30416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b="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b="0" dirty="0">
                <a:latin typeface="Times New Roman" pitchFamily="18" charset="0"/>
                <a:cs typeface="Times New Roman" pitchFamily="18" charset="0"/>
              </a:rPr>
              <a:t> 16.2 – a)</a:t>
            </a:r>
          </a:p>
        </p:txBody>
      </p:sp>
      <p:sp>
        <p:nvSpPr>
          <p:cNvPr id="39" name="Text Box 41"/>
          <p:cNvSpPr txBox="1">
            <a:spLocks noChangeArrowheads="1"/>
          </p:cNvSpPr>
          <p:nvPr/>
        </p:nvSpPr>
        <p:spPr bwMode="auto">
          <a:xfrm>
            <a:off x="6010644" y="5583238"/>
            <a:ext cx="292590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b="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b="0" dirty="0">
                <a:latin typeface="Times New Roman" pitchFamily="18" charset="0"/>
                <a:cs typeface="Times New Roman" pitchFamily="18" charset="0"/>
              </a:rPr>
              <a:t> 16.2 – b)</a:t>
            </a:r>
          </a:p>
        </p:txBody>
      </p:sp>
      <p:sp>
        <p:nvSpPr>
          <p:cNvPr id="40" name="Text Box 3"/>
          <p:cNvSpPr txBox="1">
            <a:spLocks noChangeArrowheads="1"/>
          </p:cNvSpPr>
          <p:nvPr/>
        </p:nvSpPr>
        <p:spPr bwMode="auto">
          <a:xfrm>
            <a:off x="366977" y="5411787"/>
            <a:ext cx="352054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l" eaLnBrk="1" hangingPunct="1"/>
            <a:r>
              <a:rPr lang="en-US" dirty="0" err="1">
                <a:solidFill>
                  <a:srgbClr val="FF0066"/>
                </a:solidFill>
                <a:latin typeface="Times New Roman" pitchFamily="18" charset="0"/>
              </a:rPr>
              <a:t>Ròng</a:t>
            </a:r>
            <a:r>
              <a:rPr lang="en-US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FF0066"/>
                </a:solidFill>
                <a:latin typeface="Times New Roman" pitchFamily="18" charset="0"/>
              </a:rPr>
              <a:t>rọc</a:t>
            </a:r>
            <a:r>
              <a:rPr lang="en-US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FF0066"/>
                </a:solidFill>
                <a:latin typeface="Times New Roman" pitchFamily="18" charset="0"/>
              </a:rPr>
              <a:t>cố</a:t>
            </a:r>
            <a:r>
              <a:rPr lang="en-US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FF0066"/>
                </a:solidFill>
                <a:latin typeface="Times New Roman" pitchFamily="18" charset="0"/>
              </a:rPr>
              <a:t>định</a:t>
            </a:r>
            <a:r>
              <a:rPr lang="en-US" dirty="0">
                <a:solidFill>
                  <a:srgbClr val="FF0066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41" name="Text Box 5"/>
          <p:cNvSpPr txBox="1">
            <a:spLocks noChangeArrowheads="1"/>
          </p:cNvSpPr>
          <p:nvPr/>
        </p:nvSpPr>
        <p:spPr bwMode="auto">
          <a:xfrm>
            <a:off x="6073268" y="5989635"/>
            <a:ext cx="286328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l" eaLnBrk="1" hangingPunct="1"/>
            <a:r>
              <a:rPr lang="en-US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Ròng</a:t>
            </a:r>
            <a:r>
              <a:rPr lang="en-US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rọc</a:t>
            </a:r>
            <a:r>
              <a:rPr lang="en-US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2" name="Rectangle 2"/>
          <p:cNvSpPr txBox="1">
            <a:spLocks noChangeArrowheads="1"/>
          </p:cNvSpPr>
          <p:nvPr/>
        </p:nvSpPr>
        <p:spPr>
          <a:xfrm>
            <a:off x="1083475" y="82254"/>
            <a:ext cx="6546051" cy="521292"/>
          </a:xfrm>
          <a:prstGeom prst="rect">
            <a:avLst/>
          </a:prstGeom>
          <a:ln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smtClean="0">
                <a:solidFill>
                  <a:srgbClr val="F90926"/>
                </a:solidFill>
                <a:latin typeface="Times New Roman" pitchFamily="18" charset="0"/>
                <a:cs typeface="Times New Roman" pitchFamily="18" charset="0"/>
              </a:rPr>
              <a:t>I. TÌM HIỂU VỀ RÒNG RỌC </a:t>
            </a:r>
            <a:endParaRPr lang="en-US" sz="2800" b="1" u="sng" smtClean="0">
              <a:solidFill>
                <a:srgbClr val="F9092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6195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repeatCount="indefinite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85437E-7 L 0.05729 0.0762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2900" y="380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4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6.79612E-7 L 3.88889E-6 -0.1553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-7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mph" presetSubtype="0" repeatCount="indefinite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7.40741E-7 L -3.88889E-6 -0.14444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48148E-6 L -3.33333E-6 -0.1504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-750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1 0.00347 L 0.00261 -0.1398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-720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19653E-6 L 0.00104 -0.1926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67589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100" y="-9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9" grpId="0" animBg="1"/>
      <p:bldP spid="38" grpId="0"/>
      <p:bldP spid="39" grpId="0"/>
      <p:bldP spid="40" grpId="0"/>
      <p:bldP spid="41" grpId="0"/>
      <p:bldP spid="4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508250" y="1219200"/>
            <a:ext cx="2154238" cy="2133600"/>
            <a:chOff x="3312" y="480"/>
            <a:chExt cx="1357" cy="1344"/>
          </a:xfrm>
        </p:grpSpPr>
        <p:sp>
          <p:nvSpPr>
            <p:cNvPr id="9218" name="Line 3"/>
            <p:cNvSpPr>
              <a:spLocks noChangeShapeType="1"/>
            </p:cNvSpPr>
            <p:nvPr/>
          </p:nvSpPr>
          <p:spPr bwMode="auto">
            <a:xfrm>
              <a:off x="3312" y="480"/>
              <a:ext cx="912" cy="912"/>
            </a:xfrm>
            <a:prstGeom prst="line">
              <a:avLst/>
            </a:prstGeom>
            <a:noFill/>
            <a:ln w="38100">
              <a:solidFill>
                <a:srgbClr val="5F5F5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9219" name="Picture 4" descr="RR Codinh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9F7BB"/>
                </a:clrFrom>
                <a:clrTo>
                  <a:srgbClr val="F9F7BB">
                    <a:alpha val="0"/>
                  </a:srgbClr>
                </a:clrTo>
              </a:clrChange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159" t="31148" r="-1022" b="49181"/>
            <a:stretch>
              <a:fillRect/>
            </a:stretch>
          </p:blipFill>
          <p:spPr bwMode="auto">
            <a:xfrm rot="-409118">
              <a:off x="4189" y="1248"/>
              <a:ext cx="480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220" name="Rectangle 5"/>
          <p:cNvSpPr>
            <a:spLocks noChangeArrowheads="1"/>
          </p:cNvSpPr>
          <p:nvPr/>
        </p:nvSpPr>
        <p:spPr bwMode="auto">
          <a:xfrm>
            <a:off x="2514600" y="1184275"/>
            <a:ext cx="152400" cy="27463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 sz="2000" b="0">
              <a:latin typeface="Times New Roman" pitchFamily="18" charset="0"/>
            </a:endParaRPr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1704975" y="1981200"/>
            <a:ext cx="914400" cy="2743200"/>
            <a:chOff x="3574" y="1479"/>
            <a:chExt cx="576" cy="1737"/>
          </a:xfrm>
        </p:grpSpPr>
        <p:sp>
          <p:nvSpPr>
            <p:cNvPr id="9222" name="Line 7"/>
            <p:cNvSpPr>
              <a:spLocks noChangeShapeType="1"/>
            </p:cNvSpPr>
            <p:nvPr/>
          </p:nvSpPr>
          <p:spPr bwMode="auto">
            <a:xfrm>
              <a:off x="3853" y="1479"/>
              <a:ext cx="0" cy="1248"/>
            </a:xfrm>
            <a:prstGeom prst="line">
              <a:avLst/>
            </a:prstGeom>
            <a:noFill/>
            <a:ln w="38100">
              <a:solidFill>
                <a:srgbClr val="5F5F5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23" name="Rectangle 8"/>
            <p:cNvSpPr>
              <a:spLocks noChangeArrowheads="1"/>
            </p:cNvSpPr>
            <p:nvPr/>
          </p:nvSpPr>
          <p:spPr bwMode="auto">
            <a:xfrm>
              <a:off x="3574" y="2688"/>
              <a:ext cx="576" cy="528"/>
            </a:xfrm>
            <a:prstGeom prst="rect">
              <a:avLst/>
            </a:prstGeom>
            <a:gradFill rotWithShape="1">
              <a:gsLst>
                <a:gs pos="0">
                  <a:srgbClr val="9696FF"/>
                </a:gs>
                <a:gs pos="50000">
                  <a:srgbClr val="0000FF"/>
                </a:gs>
                <a:gs pos="100000">
                  <a:srgbClr val="9696FF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 sz="2000" b="0">
                <a:latin typeface="Times New Roman" pitchFamily="18" charset="0"/>
              </a:endParaRPr>
            </a:p>
          </p:txBody>
        </p:sp>
      </p:grpSp>
      <p:sp>
        <p:nvSpPr>
          <p:cNvPr id="9224" name="Oval 9"/>
          <p:cNvSpPr>
            <a:spLocks noChangeArrowheads="1"/>
          </p:cNvSpPr>
          <p:nvPr/>
        </p:nvSpPr>
        <p:spPr bwMode="auto">
          <a:xfrm>
            <a:off x="2051050" y="1447800"/>
            <a:ext cx="1066800" cy="1066800"/>
          </a:xfrm>
          <a:prstGeom prst="ellipse">
            <a:avLst/>
          </a:pr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vi-VN" sz="2000" b="0">
              <a:latin typeface="Times New Roman" pitchFamily="18" charset="0"/>
            </a:endParaRPr>
          </a:p>
        </p:txBody>
      </p:sp>
      <p:sp>
        <p:nvSpPr>
          <p:cNvPr id="9225" name="Oval 10"/>
          <p:cNvSpPr>
            <a:spLocks noChangeArrowheads="1"/>
          </p:cNvSpPr>
          <p:nvPr/>
        </p:nvSpPr>
        <p:spPr bwMode="auto">
          <a:xfrm>
            <a:off x="2605088" y="1828800"/>
            <a:ext cx="119062" cy="1190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 sz="2000" b="0">
              <a:latin typeface="Times New Roman" pitchFamily="18" charset="0"/>
            </a:endParaRPr>
          </a:p>
        </p:txBody>
      </p:sp>
      <p:sp>
        <p:nvSpPr>
          <p:cNvPr id="9226" name="Rectangle 11"/>
          <p:cNvSpPr>
            <a:spLocks noChangeArrowheads="1"/>
          </p:cNvSpPr>
          <p:nvPr/>
        </p:nvSpPr>
        <p:spPr bwMode="auto">
          <a:xfrm>
            <a:off x="2501900" y="1143000"/>
            <a:ext cx="82550" cy="365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 sz="2000" b="0">
              <a:latin typeface="Times New Roman" pitchFamily="18" charset="0"/>
            </a:endParaRPr>
          </a:p>
        </p:txBody>
      </p:sp>
      <p:sp>
        <p:nvSpPr>
          <p:cNvPr id="9227" name="AutoShape 12" descr="Newsprint"/>
          <p:cNvSpPr>
            <a:spLocks noChangeArrowheads="1"/>
          </p:cNvSpPr>
          <p:nvPr/>
        </p:nvSpPr>
        <p:spPr bwMode="auto">
          <a:xfrm rot="1633341">
            <a:off x="887413" y="1016000"/>
            <a:ext cx="1524000" cy="969963"/>
          </a:xfrm>
          <a:prstGeom prst="moon">
            <a:avLst>
              <a:gd name="adj" fmla="val 84333"/>
            </a:avLst>
          </a:prstGeom>
          <a:blipFill dpi="0" rotWithShape="1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vi-VN" sz="2000" b="0">
              <a:latin typeface="Times New Roman" pitchFamily="18" charset="0"/>
            </a:endParaRPr>
          </a:p>
        </p:txBody>
      </p:sp>
      <p:sp>
        <p:nvSpPr>
          <p:cNvPr id="9228" name="Rectangle 13" descr="Newsprint"/>
          <p:cNvSpPr>
            <a:spLocks noChangeArrowheads="1"/>
          </p:cNvSpPr>
          <p:nvPr/>
        </p:nvSpPr>
        <p:spPr bwMode="auto">
          <a:xfrm>
            <a:off x="838200" y="457200"/>
            <a:ext cx="1676400" cy="91440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vi-VN" sz="2000" b="0">
              <a:latin typeface="Times New Roman" pitchFamily="18" charset="0"/>
            </a:endParaRPr>
          </a:p>
        </p:txBody>
      </p: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2127250" y="1447800"/>
            <a:ext cx="1066800" cy="1066800"/>
            <a:chOff x="4464" y="1680"/>
            <a:chExt cx="672" cy="672"/>
          </a:xfrm>
        </p:grpSpPr>
        <p:sp>
          <p:nvSpPr>
            <p:cNvPr id="9230" name="Oval 15"/>
            <p:cNvSpPr>
              <a:spLocks noChangeArrowheads="1"/>
            </p:cNvSpPr>
            <p:nvPr/>
          </p:nvSpPr>
          <p:spPr bwMode="auto">
            <a:xfrm>
              <a:off x="4464" y="1680"/>
              <a:ext cx="672" cy="672"/>
            </a:xfrm>
            <a:prstGeom prst="ellipse">
              <a:avLst/>
            </a:prstGeom>
            <a:gradFill rotWithShape="1">
              <a:gsLst>
                <a:gs pos="0">
                  <a:srgbClr val="E5E000"/>
                </a:gs>
                <a:gs pos="50000">
                  <a:srgbClr val="008000"/>
                </a:gs>
                <a:gs pos="100000">
                  <a:srgbClr val="E5E000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sz="2000" b="0">
                <a:latin typeface="Times New Roman" pitchFamily="18" charset="0"/>
              </a:endParaRPr>
            </a:p>
          </p:txBody>
        </p:sp>
        <p:sp>
          <p:nvSpPr>
            <p:cNvPr id="91152" name="Oval 16"/>
            <p:cNvSpPr>
              <a:spLocks noChangeArrowheads="1"/>
            </p:cNvSpPr>
            <p:nvPr/>
          </p:nvSpPr>
          <p:spPr bwMode="auto">
            <a:xfrm>
              <a:off x="4538" y="1754"/>
              <a:ext cx="528" cy="528"/>
            </a:xfrm>
            <a:prstGeom prst="ellipse">
              <a:avLst/>
            </a:prstGeom>
            <a:gradFill rotWithShape="1">
              <a:gsLst>
                <a:gs pos="0">
                  <a:srgbClr val="E5E000"/>
                </a:gs>
                <a:gs pos="50000">
                  <a:srgbClr val="008000">
                    <a:alpha val="86000"/>
                  </a:srgbClr>
                </a:gs>
                <a:gs pos="100000">
                  <a:srgbClr val="E5E000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</a:ln>
            <a:effectLst/>
          </p:spPr>
          <p:txBody>
            <a:bodyPr wrap="none" anchor="ctr"/>
            <a:lstStyle/>
            <a:p>
              <a:endParaRPr lang="en-US" altLang="zh-CN" sz="2000" b="0">
                <a:latin typeface="Times New Roman" pitchFamily="18" charset="0"/>
                <a:ea typeface="SimSun" pitchFamily="2" charset="-122"/>
              </a:endParaRPr>
            </a:p>
          </p:txBody>
        </p:sp>
      </p:grpSp>
      <p:sp>
        <p:nvSpPr>
          <p:cNvPr id="9232" name="Rectangle 17"/>
          <p:cNvSpPr>
            <a:spLocks noChangeArrowheads="1"/>
          </p:cNvSpPr>
          <p:nvPr/>
        </p:nvSpPr>
        <p:spPr bwMode="auto">
          <a:xfrm>
            <a:off x="2584450" y="1143000"/>
            <a:ext cx="152400" cy="838200"/>
          </a:xfrm>
          <a:prstGeom prst="rect">
            <a:avLst/>
          </a:prstGeom>
          <a:solidFill>
            <a:srgbClr val="1102CE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 sz="2000" b="0">
              <a:latin typeface="Times New Roman" pitchFamily="18" charset="0"/>
            </a:endParaRPr>
          </a:p>
        </p:txBody>
      </p:sp>
      <p:sp>
        <p:nvSpPr>
          <p:cNvPr id="9233" name="Oval 18"/>
          <p:cNvSpPr>
            <a:spLocks noChangeArrowheads="1"/>
          </p:cNvSpPr>
          <p:nvPr/>
        </p:nvSpPr>
        <p:spPr bwMode="auto">
          <a:xfrm>
            <a:off x="2625725" y="1876425"/>
            <a:ext cx="92075" cy="920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 sz="2000" b="0">
              <a:latin typeface="Times New Roman" pitchFamily="18" charset="0"/>
            </a:endParaRPr>
          </a:p>
        </p:txBody>
      </p:sp>
      <p:grpSp>
        <p:nvGrpSpPr>
          <p:cNvPr id="9234" name="Group 21"/>
          <p:cNvGrpSpPr>
            <a:grpSpLocks/>
          </p:cNvGrpSpPr>
          <p:nvPr/>
        </p:nvGrpSpPr>
        <p:grpSpPr bwMode="auto">
          <a:xfrm>
            <a:off x="1655763" y="912813"/>
            <a:ext cx="2057400" cy="304800"/>
            <a:chOff x="912" y="2592"/>
            <a:chExt cx="1296" cy="192"/>
          </a:xfrm>
        </p:grpSpPr>
        <p:sp>
          <p:nvSpPr>
            <p:cNvPr id="9235" name="Line 22"/>
            <p:cNvSpPr>
              <a:spLocks noChangeShapeType="1"/>
            </p:cNvSpPr>
            <p:nvPr/>
          </p:nvSpPr>
          <p:spPr bwMode="auto">
            <a:xfrm>
              <a:off x="912" y="2592"/>
              <a:ext cx="12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36" name="Line 23"/>
            <p:cNvSpPr>
              <a:spLocks noChangeShapeType="1"/>
            </p:cNvSpPr>
            <p:nvPr/>
          </p:nvSpPr>
          <p:spPr bwMode="auto">
            <a:xfrm>
              <a:off x="1549" y="2592"/>
              <a:ext cx="0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2"/>
          <p:cNvGrpSpPr>
            <a:grpSpLocks/>
          </p:cNvGrpSpPr>
          <p:nvPr/>
        </p:nvGrpSpPr>
        <p:grpSpPr bwMode="auto">
          <a:xfrm rot="180472">
            <a:off x="6808788" y="1600200"/>
            <a:ext cx="762000" cy="2328863"/>
            <a:chOff x="4162" y="1557"/>
            <a:chExt cx="480" cy="1467"/>
          </a:xfrm>
        </p:grpSpPr>
        <p:sp>
          <p:nvSpPr>
            <p:cNvPr id="9238" name="Line 3"/>
            <p:cNvSpPr>
              <a:spLocks noChangeShapeType="1"/>
            </p:cNvSpPr>
            <p:nvPr/>
          </p:nvSpPr>
          <p:spPr bwMode="auto">
            <a:xfrm flipH="1" flipV="1">
              <a:off x="4298" y="2112"/>
              <a:ext cx="56" cy="91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9239" name="Picture 4" descr="RR Codinh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9F7BB"/>
                </a:clrFrom>
                <a:clrTo>
                  <a:srgbClr val="F9F7BB">
                    <a:alpha val="0"/>
                  </a:srgbClr>
                </a:clrTo>
              </a:clrChange>
              <a:lum bright="-2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159" t="31148" r="-1022" b="49181"/>
            <a:stretch>
              <a:fillRect/>
            </a:stretch>
          </p:blipFill>
          <p:spPr bwMode="auto">
            <a:xfrm rot="9149775" flipH="1">
              <a:off x="4162" y="1557"/>
              <a:ext cx="480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7589" name="Line 5"/>
          <p:cNvSpPr>
            <a:spLocks noChangeShapeType="1"/>
          </p:cNvSpPr>
          <p:nvPr/>
        </p:nvSpPr>
        <p:spPr bwMode="auto">
          <a:xfrm rot="21067719" flipH="1">
            <a:off x="7724775" y="685800"/>
            <a:ext cx="512763" cy="32972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6989763" y="3213100"/>
            <a:ext cx="1066800" cy="1066800"/>
            <a:chOff x="4464" y="1680"/>
            <a:chExt cx="672" cy="672"/>
          </a:xfrm>
        </p:grpSpPr>
        <p:sp>
          <p:nvSpPr>
            <p:cNvPr id="67591" name="Oval 7"/>
            <p:cNvSpPr>
              <a:spLocks noChangeArrowheads="1"/>
            </p:cNvSpPr>
            <p:nvPr/>
          </p:nvSpPr>
          <p:spPr bwMode="auto">
            <a:xfrm>
              <a:off x="4464" y="1680"/>
              <a:ext cx="672" cy="672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50000">
                  <a:schemeClr val="hlink"/>
                </a:gs>
                <a:gs pos="100000">
                  <a:srgbClr val="FF66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</a:ln>
            <a:effectLst/>
          </p:spPr>
          <p:txBody>
            <a:bodyPr wrap="none" anchor="ctr"/>
            <a:lstStyle/>
            <a:p>
              <a:endParaRPr lang="en-US" altLang="zh-CN" sz="2000" b="0">
                <a:latin typeface="Times New Roman" pitchFamily="18" charset="0"/>
                <a:ea typeface="SimSun" pitchFamily="2" charset="-122"/>
              </a:endParaRPr>
            </a:p>
          </p:txBody>
        </p:sp>
        <p:sp>
          <p:nvSpPr>
            <p:cNvPr id="67592" name="Oval 8"/>
            <p:cNvSpPr>
              <a:spLocks noChangeArrowheads="1"/>
            </p:cNvSpPr>
            <p:nvPr/>
          </p:nvSpPr>
          <p:spPr bwMode="auto">
            <a:xfrm>
              <a:off x="4538" y="1754"/>
              <a:ext cx="528" cy="528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50000">
                  <a:schemeClr val="hlink"/>
                </a:gs>
                <a:gs pos="100000">
                  <a:srgbClr val="FF66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</a:ln>
            <a:effectLst/>
          </p:spPr>
          <p:txBody>
            <a:bodyPr wrap="none" anchor="ctr"/>
            <a:lstStyle/>
            <a:p>
              <a:endParaRPr lang="en-US" altLang="zh-CN" sz="2000" b="0">
                <a:latin typeface="Times New Roman" pitchFamily="18" charset="0"/>
                <a:ea typeface="SimSun" pitchFamily="2" charset="-122"/>
              </a:endParaRPr>
            </a:p>
          </p:txBody>
        </p:sp>
      </p:grpSp>
      <p:grpSp>
        <p:nvGrpSpPr>
          <p:cNvPr id="8" name="Group 9"/>
          <p:cNvGrpSpPr>
            <a:grpSpLocks/>
          </p:cNvGrpSpPr>
          <p:nvPr/>
        </p:nvGrpSpPr>
        <p:grpSpPr bwMode="auto">
          <a:xfrm>
            <a:off x="7142163" y="3754438"/>
            <a:ext cx="1031875" cy="1828800"/>
            <a:chOff x="2304" y="2688"/>
            <a:chExt cx="650" cy="1152"/>
          </a:xfrm>
        </p:grpSpPr>
        <p:grpSp>
          <p:nvGrpSpPr>
            <p:cNvPr id="9245" name="Group 10"/>
            <p:cNvGrpSpPr>
              <a:grpSpLocks/>
            </p:cNvGrpSpPr>
            <p:nvPr/>
          </p:nvGrpSpPr>
          <p:grpSpPr bwMode="auto">
            <a:xfrm>
              <a:off x="2304" y="2688"/>
              <a:ext cx="650" cy="1152"/>
              <a:chOff x="2029" y="2496"/>
              <a:chExt cx="650" cy="1152"/>
            </a:xfrm>
          </p:grpSpPr>
          <p:sp>
            <p:nvSpPr>
              <p:cNvPr id="9246" name="Text Box 11"/>
              <p:cNvSpPr txBox="1">
                <a:spLocks noChangeArrowheads="1"/>
              </p:cNvSpPr>
              <p:nvPr/>
            </p:nvSpPr>
            <p:spPr bwMode="auto">
              <a:xfrm>
                <a:off x="2151" y="2845"/>
                <a:ext cx="528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800" b="1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>
                  <a:defRPr sz="2800" b="1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>
                  <a:defRPr sz="2800" b="1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>
                  <a:defRPr sz="2800" b="1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>
                  <a:defRPr sz="2800" b="1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2800" b="1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2800" b="1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2800" b="1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2800" b="1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zh-CN" sz="2000" b="0">
                    <a:ea typeface="SimSun" pitchFamily="2" charset="-122"/>
                    <a:sym typeface="Wingdings 3" pitchFamily="18" charset="2"/>
                  </a:rPr>
                  <a:t></a:t>
                </a:r>
              </a:p>
            </p:txBody>
          </p:sp>
          <p:sp>
            <p:nvSpPr>
              <p:cNvPr id="9247" name="Rectangle 12"/>
              <p:cNvSpPr>
                <a:spLocks noChangeArrowheads="1"/>
              </p:cNvSpPr>
              <p:nvPr/>
            </p:nvSpPr>
            <p:spPr bwMode="auto">
              <a:xfrm>
                <a:off x="2221" y="2496"/>
                <a:ext cx="115" cy="461"/>
              </a:xfrm>
              <a:prstGeom prst="rect">
                <a:avLst/>
              </a:prstGeom>
              <a:solidFill>
                <a:srgbClr val="2415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vi-VN" sz="2000" b="0">
                  <a:latin typeface="Times New Roman" pitchFamily="18" charset="0"/>
                </a:endParaRPr>
              </a:p>
            </p:txBody>
          </p:sp>
          <p:sp>
            <p:nvSpPr>
              <p:cNvPr id="9248" name="Text Box 13"/>
              <p:cNvSpPr txBox="1">
                <a:spLocks noChangeArrowheads="1"/>
              </p:cNvSpPr>
              <p:nvPr/>
            </p:nvSpPr>
            <p:spPr bwMode="auto">
              <a:xfrm>
                <a:off x="2155" y="2929"/>
                <a:ext cx="43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800" b="1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>
                  <a:defRPr sz="2800" b="1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>
                  <a:defRPr sz="2800" b="1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>
                  <a:defRPr sz="2800" b="1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>
                  <a:defRPr sz="2800" b="1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2800" b="1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2800" b="1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2800" b="1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2800" b="1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zh-CN" sz="2400" b="0">
                    <a:ea typeface="SimSun" pitchFamily="2" charset="-122"/>
                  </a:rPr>
                  <a:t>?</a:t>
                </a:r>
              </a:p>
            </p:txBody>
          </p:sp>
          <p:sp>
            <p:nvSpPr>
              <p:cNvPr id="9249" name="Rectangle 14"/>
              <p:cNvSpPr>
                <a:spLocks noChangeArrowheads="1"/>
              </p:cNvSpPr>
              <p:nvPr/>
            </p:nvSpPr>
            <p:spPr bwMode="auto">
              <a:xfrm>
                <a:off x="2029" y="3124"/>
                <a:ext cx="506" cy="524"/>
              </a:xfrm>
              <a:prstGeom prst="rect">
                <a:avLst/>
              </a:prstGeom>
              <a:gradFill rotWithShape="1">
                <a:gsLst>
                  <a:gs pos="0">
                    <a:srgbClr val="CC00CC"/>
                  </a:gs>
                  <a:gs pos="50000">
                    <a:srgbClr val="FFFF66"/>
                  </a:gs>
                  <a:gs pos="100000">
                    <a:srgbClr val="CC00CC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vi-VN" sz="2000" b="0">
                  <a:latin typeface="Times New Roman" pitchFamily="18" charset="0"/>
                </a:endParaRPr>
              </a:p>
            </p:txBody>
          </p:sp>
        </p:grpSp>
        <p:sp>
          <p:nvSpPr>
            <p:cNvPr id="9250" name="Oval 15"/>
            <p:cNvSpPr>
              <a:spLocks noChangeArrowheads="1"/>
            </p:cNvSpPr>
            <p:nvPr/>
          </p:nvSpPr>
          <p:spPr bwMode="auto">
            <a:xfrm>
              <a:off x="2522" y="2710"/>
              <a:ext cx="69" cy="69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sz="2000" b="0">
                <a:latin typeface="Times New Roman" pitchFamily="18" charset="0"/>
              </a:endParaRPr>
            </a:p>
          </p:txBody>
        </p:sp>
      </p:grpSp>
      <p:sp>
        <p:nvSpPr>
          <p:cNvPr id="9251" name="Line 17"/>
          <p:cNvSpPr>
            <a:spLocks noChangeShapeType="1"/>
          </p:cNvSpPr>
          <p:nvPr/>
        </p:nvSpPr>
        <p:spPr bwMode="auto">
          <a:xfrm>
            <a:off x="6172200" y="685800"/>
            <a:ext cx="2743200" cy="0"/>
          </a:xfrm>
          <a:prstGeom prst="line">
            <a:avLst/>
          </a:prstGeom>
          <a:noFill/>
          <a:ln w="88900">
            <a:solidFill>
              <a:srgbClr val="5C5C5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52" name="Rectangle 42"/>
          <p:cNvSpPr>
            <a:spLocks noChangeArrowheads="1"/>
          </p:cNvSpPr>
          <p:nvPr/>
        </p:nvSpPr>
        <p:spPr bwMode="auto">
          <a:xfrm>
            <a:off x="6172200" y="0"/>
            <a:ext cx="2743200" cy="685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zh-CN">
              <a:ea typeface="SimSun" pitchFamily="2" charset="-122"/>
            </a:endParaRPr>
          </a:p>
        </p:txBody>
      </p:sp>
      <p:sp>
        <p:nvSpPr>
          <p:cNvPr id="38" name="Text Box 2"/>
          <p:cNvSpPr txBox="1">
            <a:spLocks noChangeArrowheads="1"/>
          </p:cNvSpPr>
          <p:nvPr/>
        </p:nvSpPr>
        <p:spPr bwMode="auto">
          <a:xfrm>
            <a:off x="0" y="4837277"/>
            <a:ext cx="44958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eaLnBrk="1" hangingPunct="1"/>
            <a:r>
              <a:rPr lang="en-US" sz="2400" dirty="0">
                <a:latin typeface="Times New Roman" pitchFamily="18" charset="0"/>
              </a:rPr>
              <a:t>-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Gồm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1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bánh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xe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có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rãnh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để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vắt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dây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qua,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trục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bánh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xe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được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mắc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cố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định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.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Khi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kéo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dây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bánh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xe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quay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quanh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trục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.</a:t>
            </a:r>
            <a:endParaRPr lang="en-US" sz="2400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39" name="Text Box 4"/>
          <p:cNvSpPr txBox="1">
            <a:spLocks noChangeArrowheads="1"/>
          </p:cNvSpPr>
          <p:nvPr/>
        </p:nvSpPr>
        <p:spPr bwMode="auto">
          <a:xfrm>
            <a:off x="4495800" y="4683027"/>
            <a:ext cx="462142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eaLnBrk="1" hangingPunct="1"/>
            <a:r>
              <a:rPr lang="en-US" sz="2400" dirty="0">
                <a:latin typeface="Times New Roman" pitchFamily="18" charset="0"/>
              </a:rPr>
              <a:t>-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Gồm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1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bánh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xe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có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rãnh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để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vắt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dây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qua,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trục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bánh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xe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không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được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mắc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cố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định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.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Khi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kéo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dây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thì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bánh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xe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vừa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quay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vừa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chuyển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động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cùng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với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trục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của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nó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40" name="Text Box 3"/>
          <p:cNvSpPr txBox="1">
            <a:spLocks noChangeArrowheads="1"/>
          </p:cNvSpPr>
          <p:nvPr/>
        </p:nvSpPr>
        <p:spPr bwMode="auto">
          <a:xfrm>
            <a:off x="957527" y="101025"/>
            <a:ext cx="352054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l" eaLnBrk="1" hangingPunct="1"/>
            <a:r>
              <a:rPr lang="en-US" dirty="0" err="1">
                <a:solidFill>
                  <a:srgbClr val="FF0066"/>
                </a:solidFill>
                <a:latin typeface="Times New Roman" pitchFamily="18" charset="0"/>
              </a:rPr>
              <a:t>Ròng</a:t>
            </a:r>
            <a:r>
              <a:rPr lang="en-US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FF0066"/>
                </a:solidFill>
                <a:latin typeface="Times New Roman" pitchFamily="18" charset="0"/>
              </a:rPr>
              <a:t>rọc</a:t>
            </a:r>
            <a:r>
              <a:rPr lang="en-US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FF0066"/>
                </a:solidFill>
                <a:latin typeface="Times New Roman" pitchFamily="18" charset="0"/>
              </a:rPr>
              <a:t>cố</a:t>
            </a:r>
            <a:r>
              <a:rPr lang="en-US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FF0066"/>
                </a:solidFill>
                <a:latin typeface="Times New Roman" pitchFamily="18" charset="0"/>
              </a:rPr>
              <a:t>định</a:t>
            </a:r>
            <a:r>
              <a:rPr lang="en-US" dirty="0">
                <a:solidFill>
                  <a:srgbClr val="FF0066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41" name="Text Box 5"/>
          <p:cNvSpPr txBox="1">
            <a:spLocks noChangeArrowheads="1"/>
          </p:cNvSpPr>
          <p:nvPr/>
        </p:nvSpPr>
        <p:spPr bwMode="auto">
          <a:xfrm>
            <a:off x="6073268" y="164812"/>
            <a:ext cx="286328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l" eaLnBrk="1" hangingPunct="1"/>
            <a:r>
              <a:rPr lang="en-US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Ròng</a:t>
            </a:r>
            <a:r>
              <a:rPr lang="en-US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rọc</a:t>
            </a:r>
            <a:r>
              <a:rPr lang="en-US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2" name="Line 3"/>
          <p:cNvSpPr>
            <a:spLocks noChangeShapeType="1"/>
          </p:cNvSpPr>
          <p:nvPr/>
        </p:nvSpPr>
        <p:spPr bwMode="auto">
          <a:xfrm>
            <a:off x="4493232" y="4506913"/>
            <a:ext cx="15160" cy="237078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748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repeatCount="indefinite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85437E-7 L 0.05729 0.0762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2900" y="380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4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6.79612E-7 L 3.88889E-6 -0.15534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-7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repeatCount="indefinite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7.40741E-7 L -3.88889E-6 -0.14444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48148E-6 L -3.33333E-6 -0.15046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-750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1 0.00347 L 0.00261 -0.13982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-720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19653E-6 L 0.00104 -0.1926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67589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100" y="-9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9" grpId="0" animBg="1"/>
      <p:bldP spid="38" grpId="0"/>
      <p:bldP spid="39" grpId="0"/>
      <p:bldP spid="40" grpId="0"/>
      <p:bldP spid="4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214745" y="361146"/>
            <a:ext cx="8229600" cy="95410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</a:rPr>
              <a:t>BÀI 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itchFamily="18" charset="0"/>
              </a:rPr>
              <a:t>TẬP: </a:t>
            </a:r>
            <a:r>
              <a:rPr lang="en-US" sz="2800" b="1" i="1" dirty="0" err="1" smtClean="0">
                <a:solidFill>
                  <a:srgbClr val="0070C0"/>
                </a:solidFill>
                <a:latin typeface="Times New Roman" pitchFamily="18" charset="0"/>
              </a:rPr>
              <a:t>Chọn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</a:rPr>
              <a:t>từ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</a:rPr>
              <a:t>thích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</a:rPr>
              <a:t>hợp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</a:rPr>
              <a:t>điền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</a:rPr>
              <a:t>vào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</a:rPr>
              <a:t>chỗ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</a:rPr>
              <a:t>trống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</a:rPr>
              <a:t>trong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</a:rPr>
              <a:t>câu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0" y="1752600"/>
            <a:ext cx="5181600" cy="35394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sz="3200" dirty="0">
                <a:solidFill>
                  <a:srgbClr val="111111"/>
                </a:solidFill>
                <a:latin typeface="Times New Roman" pitchFamily="18" charset="0"/>
              </a:rPr>
              <a:t>Ở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</a:rPr>
              <a:t>hình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</a:rPr>
              <a:t>vẽ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</a:rPr>
              <a:t>:</a:t>
            </a:r>
          </a:p>
          <a:p>
            <a:pPr eaLnBrk="1" hangingPunct="1"/>
            <a:r>
              <a:rPr lang="en-US" sz="3200" dirty="0">
                <a:solidFill>
                  <a:srgbClr val="111111"/>
                </a:solidFill>
                <a:latin typeface="Times New Roman" pitchFamily="18" charset="0"/>
              </a:rPr>
              <a:t>-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</a:rPr>
              <a:t>Ròng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</a:rPr>
              <a:t>rọc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</a:rPr>
              <a:t> 1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</a:rPr>
              <a:t>là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</a:rPr>
              <a:t>ròng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</a:rPr>
              <a:t>rọc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</a:rPr>
              <a:t> . . . . . </a:t>
            </a:r>
          </a:p>
          <a:p>
            <a:pPr eaLnBrk="1" hangingPunct="1"/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</a:rPr>
              <a:t>Vì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</a:rPr>
              <a:t>khi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</a:rPr>
              <a:t>làm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</a:rPr>
              <a:t>việc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</a:rPr>
              <a:t>,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</a:rPr>
              <a:t>bánh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</a:rPr>
              <a:t>xe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</a:rPr>
              <a:t>của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</a:rPr>
              <a:t>nó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</a:rPr>
              <a:t>vừa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</a:rPr>
              <a:t> quay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</a:rPr>
              <a:t>vừa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</a:rPr>
              <a:t> di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</a:rPr>
              <a:t>chuyển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</a:rPr>
              <a:t>; </a:t>
            </a:r>
          </a:p>
          <a:p>
            <a:pPr eaLnBrk="1" hangingPunct="1"/>
            <a:r>
              <a:rPr lang="en-US" sz="3200" dirty="0">
                <a:solidFill>
                  <a:srgbClr val="111111"/>
                </a:solidFill>
                <a:latin typeface="Times New Roman" pitchFamily="18" charset="0"/>
              </a:rPr>
              <a:t>-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</a:rPr>
              <a:t>Ròng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</a:rPr>
              <a:t>rọc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</a:rPr>
              <a:t>hình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</a:rPr>
              <a:t> 2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</a:rPr>
              <a:t>là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</a:rPr>
              <a:t>ròng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111111"/>
                </a:solidFill>
                <a:latin typeface="Times New Roman" pitchFamily="18" charset="0"/>
              </a:rPr>
              <a:t>rọc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</a:rPr>
              <a:t> </a:t>
            </a:r>
            <a:r>
              <a:rPr lang="en-US" sz="3200" dirty="0" smtClean="0">
                <a:solidFill>
                  <a:srgbClr val="111111"/>
                </a:solidFill>
                <a:latin typeface="Times New Roman" pitchFamily="18" charset="0"/>
              </a:rPr>
              <a:t>  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</a:rPr>
              <a:t>. . . . . </a:t>
            </a:r>
            <a:r>
              <a:rPr lang="en-US" sz="3200" dirty="0" smtClean="0">
                <a:solidFill>
                  <a:srgbClr val="111111"/>
                </a:solidFill>
                <a:latin typeface="Times New Roman" pitchFamily="18" charset="0"/>
              </a:rPr>
              <a:t>. . . .</a:t>
            </a:r>
            <a:r>
              <a:rPr lang="en-US" sz="3200" dirty="0" err="1" smtClean="0">
                <a:solidFill>
                  <a:srgbClr val="111111"/>
                </a:solidFill>
                <a:latin typeface="Times New Roman" pitchFamily="18" charset="0"/>
              </a:rPr>
              <a:t>Vì</a:t>
            </a:r>
            <a:r>
              <a:rPr lang="en-US" sz="3200" dirty="0" smtClean="0">
                <a:solidFill>
                  <a:srgbClr val="111111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</a:rPr>
              <a:t>khi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</a:rPr>
              <a:t>làm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</a:rPr>
              <a:t>việc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</a:rPr>
              <a:t>,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</a:rPr>
              <a:t>bánh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</a:rPr>
              <a:t>xe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</a:rPr>
              <a:t>của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</a:rPr>
              <a:t>nó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</a:rPr>
              <a:t> quay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</a:rPr>
              <a:t>tại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</a:rPr>
              <a:t>chỗ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</a:rPr>
              <a:t>.  </a:t>
            </a:r>
            <a:endParaRPr lang="en-US" sz="3200" dirty="0">
              <a:latin typeface="Times New Roman" pitchFamily="18" charset="0"/>
            </a:endParaRPr>
          </a:p>
        </p:txBody>
      </p:sp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180109" y="4124611"/>
            <a:ext cx="144943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</a:rPr>
              <a:t>cố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</a:rPr>
              <a:t>định</a:t>
            </a:r>
            <a:endParaRPr lang="en-US" sz="3200" b="1" i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21511" name="Rectangle 7"/>
          <p:cNvSpPr>
            <a:spLocks noChangeArrowheads="1"/>
          </p:cNvSpPr>
          <p:nvPr/>
        </p:nvSpPr>
        <p:spPr bwMode="auto">
          <a:xfrm>
            <a:off x="4077518" y="2209800"/>
            <a:ext cx="1066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</a:rPr>
              <a:t>động</a:t>
            </a:r>
            <a:endParaRPr lang="en-US" sz="3200" b="1" i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5181600" y="1752600"/>
            <a:ext cx="3581400" cy="4724400"/>
            <a:chOff x="3677" y="1104"/>
            <a:chExt cx="1843" cy="2998"/>
          </a:xfrm>
        </p:grpSpPr>
        <p:pic>
          <p:nvPicPr>
            <p:cNvPr id="14344" name="Picture 20" descr="Trang52_1"/>
            <p:cNvPicPr>
              <a:picLocks noChangeAspect="1" noChangeArrowheads="1"/>
            </p:cNvPicPr>
            <p:nvPr/>
          </p:nvPicPr>
          <p:blipFill>
            <a:blip r:embed="rId3"/>
            <a:srcRect l="53845" t="2834" r="4196"/>
            <a:stretch>
              <a:fillRect/>
            </a:stretch>
          </p:blipFill>
          <p:spPr bwMode="auto">
            <a:xfrm>
              <a:off x="3677" y="1104"/>
              <a:ext cx="1843" cy="2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345" name="Rectangle 10"/>
            <p:cNvSpPr>
              <a:spLocks noChangeArrowheads="1"/>
            </p:cNvSpPr>
            <p:nvPr/>
          </p:nvSpPr>
          <p:spPr bwMode="auto">
            <a:xfrm>
              <a:off x="4512" y="2832"/>
              <a:ext cx="240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US" sz="3600" b="1"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14346" name="Rectangle 11"/>
            <p:cNvSpPr>
              <a:spLocks noChangeArrowheads="1"/>
            </p:cNvSpPr>
            <p:nvPr/>
          </p:nvSpPr>
          <p:spPr bwMode="auto">
            <a:xfrm>
              <a:off x="4992" y="1248"/>
              <a:ext cx="240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US" sz="3600" b="1">
                  <a:latin typeface="Times New Roman" pitchFamily="18" charset="0"/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13978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2" grpId="0"/>
      <p:bldP spid="9223" grpId="0"/>
      <p:bldP spid="21510" grpId="0"/>
      <p:bldP spid="215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2"/>
          <p:cNvGrpSpPr>
            <a:grpSpLocks/>
          </p:cNvGrpSpPr>
          <p:nvPr/>
        </p:nvGrpSpPr>
        <p:grpSpPr bwMode="auto">
          <a:xfrm rot="-503970">
            <a:off x="4557713" y="1346200"/>
            <a:ext cx="508000" cy="889000"/>
            <a:chOff x="2016" y="1376"/>
            <a:chExt cx="320" cy="560"/>
          </a:xfrm>
        </p:grpSpPr>
        <p:pic>
          <p:nvPicPr>
            <p:cNvPr id="10402" name="Picture 3" descr="rong roc xanh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6" y="1536"/>
              <a:ext cx="320" cy="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403" name="Freeform 4"/>
            <p:cNvSpPr>
              <a:spLocks/>
            </p:cNvSpPr>
            <p:nvPr/>
          </p:nvSpPr>
          <p:spPr bwMode="auto">
            <a:xfrm>
              <a:off x="2144" y="1376"/>
              <a:ext cx="96" cy="214"/>
            </a:xfrm>
            <a:custGeom>
              <a:avLst/>
              <a:gdLst>
                <a:gd name="T0" fmla="*/ 0 w 336"/>
                <a:gd name="T1" fmla="*/ 52 h 550"/>
                <a:gd name="T2" fmla="*/ 48 w 336"/>
                <a:gd name="T3" fmla="*/ 1 h 550"/>
                <a:gd name="T4" fmla="*/ 96 w 336"/>
                <a:gd name="T5" fmla="*/ 59 h 550"/>
                <a:gd name="T6" fmla="*/ 48 w 336"/>
                <a:gd name="T7" fmla="*/ 140 h 550"/>
                <a:gd name="T8" fmla="*/ 48 w 336"/>
                <a:gd name="T9" fmla="*/ 194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36" h="550">
                  <a:moveTo>
                    <a:pt x="0" y="133"/>
                  </a:moveTo>
                  <a:cubicBezTo>
                    <a:pt x="40" y="38"/>
                    <a:pt x="112" y="0"/>
                    <a:pt x="168" y="3"/>
                  </a:cubicBezTo>
                  <a:cubicBezTo>
                    <a:pt x="224" y="6"/>
                    <a:pt x="336" y="29"/>
                    <a:pt x="336" y="151"/>
                  </a:cubicBezTo>
                  <a:cubicBezTo>
                    <a:pt x="336" y="272"/>
                    <a:pt x="209" y="261"/>
                    <a:pt x="168" y="359"/>
                  </a:cubicBezTo>
                  <a:cubicBezTo>
                    <a:pt x="168" y="550"/>
                    <a:pt x="168" y="420"/>
                    <a:pt x="168" y="498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243" name="Line 5"/>
          <p:cNvSpPr>
            <a:spLocks noChangeShapeType="1"/>
          </p:cNvSpPr>
          <p:nvPr/>
        </p:nvSpPr>
        <p:spPr bwMode="auto">
          <a:xfrm>
            <a:off x="5029200" y="2012950"/>
            <a:ext cx="0" cy="1644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7894" name="Group 6"/>
          <p:cNvGrpSpPr>
            <a:grpSpLocks/>
          </p:cNvGrpSpPr>
          <p:nvPr/>
        </p:nvGrpSpPr>
        <p:grpSpPr bwMode="auto">
          <a:xfrm>
            <a:off x="4605338" y="2495550"/>
            <a:ext cx="119062" cy="749300"/>
            <a:chOff x="2808" y="1744"/>
            <a:chExt cx="75" cy="472"/>
          </a:xfrm>
        </p:grpSpPr>
        <p:sp>
          <p:nvSpPr>
            <p:cNvPr id="10399" name="Freeform 7"/>
            <p:cNvSpPr>
              <a:spLocks/>
            </p:cNvSpPr>
            <p:nvPr/>
          </p:nvSpPr>
          <p:spPr bwMode="auto">
            <a:xfrm flipV="1">
              <a:off x="2808" y="2072"/>
              <a:ext cx="75" cy="144"/>
            </a:xfrm>
            <a:custGeom>
              <a:avLst/>
              <a:gdLst>
                <a:gd name="T0" fmla="*/ 0 w 336"/>
                <a:gd name="T1" fmla="*/ 35 h 550"/>
                <a:gd name="T2" fmla="*/ 38 w 336"/>
                <a:gd name="T3" fmla="*/ 1 h 550"/>
                <a:gd name="T4" fmla="*/ 75 w 336"/>
                <a:gd name="T5" fmla="*/ 40 h 550"/>
                <a:gd name="T6" fmla="*/ 38 w 336"/>
                <a:gd name="T7" fmla="*/ 94 h 550"/>
                <a:gd name="T8" fmla="*/ 38 w 336"/>
                <a:gd name="T9" fmla="*/ 13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36" h="550">
                  <a:moveTo>
                    <a:pt x="0" y="133"/>
                  </a:moveTo>
                  <a:cubicBezTo>
                    <a:pt x="40" y="38"/>
                    <a:pt x="112" y="0"/>
                    <a:pt x="168" y="3"/>
                  </a:cubicBezTo>
                  <a:cubicBezTo>
                    <a:pt x="224" y="6"/>
                    <a:pt x="336" y="29"/>
                    <a:pt x="336" y="151"/>
                  </a:cubicBezTo>
                  <a:cubicBezTo>
                    <a:pt x="336" y="272"/>
                    <a:pt x="209" y="261"/>
                    <a:pt x="168" y="359"/>
                  </a:cubicBezTo>
                  <a:cubicBezTo>
                    <a:pt x="168" y="550"/>
                    <a:pt x="168" y="420"/>
                    <a:pt x="168" y="498"/>
                  </a:cubicBez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00" name="Oval 8"/>
            <p:cNvSpPr>
              <a:spLocks noChangeArrowheads="1"/>
            </p:cNvSpPr>
            <p:nvPr/>
          </p:nvSpPr>
          <p:spPr bwMode="auto">
            <a:xfrm>
              <a:off x="2826" y="2040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01" name="Line 9"/>
            <p:cNvSpPr>
              <a:spLocks noChangeShapeType="1"/>
            </p:cNvSpPr>
            <p:nvPr/>
          </p:nvSpPr>
          <p:spPr bwMode="auto">
            <a:xfrm>
              <a:off x="2848" y="1744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7898" name="Group 10"/>
          <p:cNvGrpSpPr>
            <a:grpSpLocks/>
          </p:cNvGrpSpPr>
          <p:nvPr/>
        </p:nvGrpSpPr>
        <p:grpSpPr bwMode="auto">
          <a:xfrm>
            <a:off x="6934200" y="4346575"/>
            <a:ext cx="508000" cy="911225"/>
            <a:chOff x="3792" y="3024"/>
            <a:chExt cx="320" cy="574"/>
          </a:xfrm>
        </p:grpSpPr>
        <p:pic>
          <p:nvPicPr>
            <p:cNvPr id="10397" name="Picture 11" descr="rong roc vang nguoc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2" y="3024"/>
              <a:ext cx="320" cy="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98" name="Freeform 12"/>
            <p:cNvSpPr>
              <a:spLocks/>
            </p:cNvSpPr>
            <p:nvPr/>
          </p:nvSpPr>
          <p:spPr bwMode="auto">
            <a:xfrm flipV="1">
              <a:off x="3920" y="3384"/>
              <a:ext cx="96" cy="214"/>
            </a:xfrm>
            <a:custGeom>
              <a:avLst/>
              <a:gdLst>
                <a:gd name="T0" fmla="*/ 0 w 336"/>
                <a:gd name="T1" fmla="*/ 52 h 550"/>
                <a:gd name="T2" fmla="*/ 48 w 336"/>
                <a:gd name="T3" fmla="*/ 1 h 550"/>
                <a:gd name="T4" fmla="*/ 96 w 336"/>
                <a:gd name="T5" fmla="*/ 59 h 550"/>
                <a:gd name="T6" fmla="*/ 48 w 336"/>
                <a:gd name="T7" fmla="*/ 140 h 550"/>
                <a:gd name="T8" fmla="*/ 48 w 336"/>
                <a:gd name="T9" fmla="*/ 194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36" h="550">
                  <a:moveTo>
                    <a:pt x="0" y="133"/>
                  </a:moveTo>
                  <a:cubicBezTo>
                    <a:pt x="40" y="38"/>
                    <a:pt x="112" y="0"/>
                    <a:pt x="168" y="3"/>
                  </a:cubicBezTo>
                  <a:cubicBezTo>
                    <a:pt x="224" y="6"/>
                    <a:pt x="336" y="29"/>
                    <a:pt x="336" y="151"/>
                  </a:cubicBezTo>
                  <a:cubicBezTo>
                    <a:pt x="336" y="272"/>
                    <a:pt x="209" y="261"/>
                    <a:pt x="168" y="359"/>
                  </a:cubicBezTo>
                  <a:cubicBezTo>
                    <a:pt x="168" y="550"/>
                    <a:pt x="168" y="420"/>
                    <a:pt x="168" y="498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7901" name="Line 13"/>
          <p:cNvSpPr>
            <a:spLocks noChangeShapeType="1"/>
          </p:cNvSpPr>
          <p:nvPr/>
        </p:nvSpPr>
        <p:spPr bwMode="auto">
          <a:xfrm>
            <a:off x="7019925" y="3124200"/>
            <a:ext cx="0" cy="1554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7902" name="Group 14"/>
          <p:cNvGrpSpPr>
            <a:grpSpLocks/>
          </p:cNvGrpSpPr>
          <p:nvPr/>
        </p:nvGrpSpPr>
        <p:grpSpPr bwMode="auto">
          <a:xfrm>
            <a:off x="2989263" y="3252788"/>
            <a:ext cx="185737" cy="900112"/>
            <a:chOff x="1787" y="1953"/>
            <a:chExt cx="117" cy="567"/>
          </a:xfrm>
        </p:grpSpPr>
        <p:sp>
          <p:nvSpPr>
            <p:cNvPr id="37903" name="AutoShape 15"/>
            <p:cNvSpPr>
              <a:spLocks noChangeArrowheads="1"/>
            </p:cNvSpPr>
            <p:nvPr/>
          </p:nvSpPr>
          <p:spPr bwMode="auto">
            <a:xfrm>
              <a:off x="1787" y="1953"/>
              <a:ext cx="96" cy="480"/>
            </a:xfrm>
            <a:prstGeom prst="can">
              <a:avLst>
                <a:gd name="adj" fmla="val 59375"/>
              </a:avLst>
            </a:pr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3175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79" name="Line 16"/>
            <p:cNvSpPr>
              <a:spLocks noChangeShapeType="1"/>
            </p:cNvSpPr>
            <p:nvPr/>
          </p:nvSpPr>
          <p:spPr bwMode="auto">
            <a:xfrm>
              <a:off x="1820" y="2109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80" name="Line 17"/>
            <p:cNvSpPr>
              <a:spLocks noChangeShapeType="1"/>
            </p:cNvSpPr>
            <p:nvPr/>
          </p:nvSpPr>
          <p:spPr bwMode="auto">
            <a:xfrm>
              <a:off x="1820" y="2298"/>
              <a:ext cx="2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81" name="Line 18"/>
            <p:cNvSpPr>
              <a:spLocks noChangeShapeType="1"/>
            </p:cNvSpPr>
            <p:nvPr/>
          </p:nvSpPr>
          <p:spPr bwMode="auto">
            <a:xfrm>
              <a:off x="1820" y="2397"/>
              <a:ext cx="2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82" name="Line 19"/>
            <p:cNvSpPr>
              <a:spLocks noChangeShapeType="1"/>
            </p:cNvSpPr>
            <p:nvPr/>
          </p:nvSpPr>
          <p:spPr bwMode="auto">
            <a:xfrm>
              <a:off x="1820" y="2322"/>
              <a:ext cx="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83" name="Line 20"/>
            <p:cNvSpPr>
              <a:spLocks noChangeShapeType="1"/>
            </p:cNvSpPr>
            <p:nvPr/>
          </p:nvSpPr>
          <p:spPr bwMode="auto">
            <a:xfrm>
              <a:off x="1820" y="2349"/>
              <a:ext cx="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84" name="Line 21"/>
            <p:cNvSpPr>
              <a:spLocks noChangeShapeType="1"/>
            </p:cNvSpPr>
            <p:nvPr/>
          </p:nvSpPr>
          <p:spPr bwMode="auto">
            <a:xfrm>
              <a:off x="1820" y="2349"/>
              <a:ext cx="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85" name="Line 22"/>
            <p:cNvSpPr>
              <a:spLocks noChangeShapeType="1"/>
            </p:cNvSpPr>
            <p:nvPr/>
          </p:nvSpPr>
          <p:spPr bwMode="auto">
            <a:xfrm>
              <a:off x="1820" y="2376"/>
              <a:ext cx="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86" name="Line 23"/>
            <p:cNvSpPr>
              <a:spLocks noChangeShapeType="1"/>
            </p:cNvSpPr>
            <p:nvPr/>
          </p:nvSpPr>
          <p:spPr bwMode="auto">
            <a:xfrm>
              <a:off x="1820" y="2199"/>
              <a:ext cx="2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87" name="Line 24"/>
            <p:cNvSpPr>
              <a:spLocks noChangeShapeType="1"/>
            </p:cNvSpPr>
            <p:nvPr/>
          </p:nvSpPr>
          <p:spPr bwMode="auto">
            <a:xfrm>
              <a:off x="1820" y="2223"/>
              <a:ext cx="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88" name="Line 25"/>
            <p:cNvSpPr>
              <a:spLocks noChangeShapeType="1"/>
            </p:cNvSpPr>
            <p:nvPr/>
          </p:nvSpPr>
          <p:spPr bwMode="auto">
            <a:xfrm>
              <a:off x="1820" y="2250"/>
              <a:ext cx="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89" name="Line 26"/>
            <p:cNvSpPr>
              <a:spLocks noChangeShapeType="1"/>
            </p:cNvSpPr>
            <p:nvPr/>
          </p:nvSpPr>
          <p:spPr bwMode="auto">
            <a:xfrm>
              <a:off x="1820" y="2250"/>
              <a:ext cx="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90" name="Line 27"/>
            <p:cNvSpPr>
              <a:spLocks noChangeShapeType="1"/>
            </p:cNvSpPr>
            <p:nvPr/>
          </p:nvSpPr>
          <p:spPr bwMode="auto">
            <a:xfrm>
              <a:off x="1820" y="2277"/>
              <a:ext cx="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91" name="Line 28"/>
            <p:cNvSpPr>
              <a:spLocks noChangeShapeType="1"/>
            </p:cNvSpPr>
            <p:nvPr/>
          </p:nvSpPr>
          <p:spPr bwMode="auto">
            <a:xfrm>
              <a:off x="1820" y="2175"/>
              <a:ext cx="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92" name="Line 29"/>
            <p:cNvSpPr>
              <a:spLocks noChangeShapeType="1"/>
            </p:cNvSpPr>
            <p:nvPr/>
          </p:nvSpPr>
          <p:spPr bwMode="auto">
            <a:xfrm>
              <a:off x="1820" y="2151"/>
              <a:ext cx="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93" name="Text Box 30"/>
            <p:cNvSpPr txBox="1">
              <a:spLocks noChangeArrowheads="1"/>
            </p:cNvSpPr>
            <p:nvPr/>
          </p:nvSpPr>
          <p:spPr bwMode="auto">
            <a:xfrm>
              <a:off x="1838" y="2257"/>
              <a:ext cx="50" cy="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VNI-Thufap1" pitchFamily="2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NI-Thufap1" pitchFamily="2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NI-Thufap1" pitchFamily="2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NI-Thufap1" pitchFamily="2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NI-Thufap1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hufap1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hufap1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hufap1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hufap1" pitchFamily="2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400" b="1">
                  <a:solidFill>
                    <a:srgbClr val="CC0000"/>
                  </a:solidFill>
                  <a:latin typeface="Arial" pitchFamily="34" charset="0"/>
                </a:rPr>
                <a:t>10</a:t>
              </a:r>
            </a:p>
          </p:txBody>
        </p:sp>
        <p:sp>
          <p:nvSpPr>
            <p:cNvPr id="10394" name="Text Box 31"/>
            <p:cNvSpPr txBox="1">
              <a:spLocks noChangeArrowheads="1"/>
            </p:cNvSpPr>
            <p:nvPr/>
          </p:nvSpPr>
          <p:spPr bwMode="auto">
            <a:xfrm>
              <a:off x="1838" y="2157"/>
              <a:ext cx="48" cy="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VNI-Thufap1" pitchFamily="2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NI-Thufap1" pitchFamily="2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NI-Thufap1" pitchFamily="2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NI-Thufap1" pitchFamily="2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NI-Thufap1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hufap1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hufap1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hufap1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hufap1" pitchFamily="2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400" b="1">
                  <a:solidFill>
                    <a:srgbClr val="CC0000"/>
                  </a:solidFill>
                  <a:latin typeface="Arial" pitchFamily="34" charset="0"/>
                </a:rPr>
                <a:t>20</a:t>
              </a:r>
            </a:p>
          </p:txBody>
        </p:sp>
        <p:sp>
          <p:nvSpPr>
            <p:cNvPr id="10395" name="Text Box 32"/>
            <p:cNvSpPr txBox="1">
              <a:spLocks noChangeArrowheads="1"/>
            </p:cNvSpPr>
            <p:nvPr/>
          </p:nvSpPr>
          <p:spPr bwMode="auto">
            <a:xfrm>
              <a:off x="1856" y="2361"/>
              <a:ext cx="48" cy="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VNI-Thufap1" pitchFamily="2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NI-Thufap1" pitchFamily="2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NI-Thufap1" pitchFamily="2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NI-Thufap1" pitchFamily="2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NI-Thufap1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hufap1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hufap1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hufap1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hufap1" pitchFamily="2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400" b="1">
                  <a:solidFill>
                    <a:srgbClr val="CC0000"/>
                  </a:solidFill>
                  <a:latin typeface="Arial" pitchFamily="34" charset="0"/>
                </a:rPr>
                <a:t>0</a:t>
              </a:r>
            </a:p>
          </p:txBody>
        </p:sp>
        <p:sp>
          <p:nvSpPr>
            <p:cNvPr id="10396" name="Freeform 33"/>
            <p:cNvSpPr>
              <a:spLocks/>
            </p:cNvSpPr>
            <p:nvPr/>
          </p:nvSpPr>
          <p:spPr bwMode="auto">
            <a:xfrm flipH="1" flipV="1">
              <a:off x="1808" y="2424"/>
              <a:ext cx="48" cy="96"/>
            </a:xfrm>
            <a:custGeom>
              <a:avLst/>
              <a:gdLst>
                <a:gd name="T0" fmla="*/ 0 w 336"/>
                <a:gd name="T1" fmla="*/ 23 h 550"/>
                <a:gd name="T2" fmla="*/ 24 w 336"/>
                <a:gd name="T3" fmla="*/ 1 h 550"/>
                <a:gd name="T4" fmla="*/ 48 w 336"/>
                <a:gd name="T5" fmla="*/ 26 h 550"/>
                <a:gd name="T6" fmla="*/ 24 w 336"/>
                <a:gd name="T7" fmla="*/ 63 h 550"/>
                <a:gd name="T8" fmla="*/ 24 w 336"/>
                <a:gd name="T9" fmla="*/ 87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36" h="550">
                  <a:moveTo>
                    <a:pt x="0" y="133"/>
                  </a:moveTo>
                  <a:cubicBezTo>
                    <a:pt x="40" y="38"/>
                    <a:pt x="112" y="0"/>
                    <a:pt x="168" y="3"/>
                  </a:cubicBezTo>
                  <a:cubicBezTo>
                    <a:pt x="224" y="6"/>
                    <a:pt x="336" y="29"/>
                    <a:pt x="336" y="151"/>
                  </a:cubicBezTo>
                  <a:cubicBezTo>
                    <a:pt x="336" y="272"/>
                    <a:pt x="209" y="261"/>
                    <a:pt x="168" y="359"/>
                  </a:cubicBezTo>
                  <a:cubicBezTo>
                    <a:pt x="168" y="550"/>
                    <a:pt x="168" y="420"/>
                    <a:pt x="168" y="498"/>
                  </a:cubicBez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248" name="Group 34"/>
          <p:cNvGrpSpPr>
            <a:grpSpLocks/>
          </p:cNvGrpSpPr>
          <p:nvPr/>
        </p:nvGrpSpPr>
        <p:grpSpPr bwMode="auto">
          <a:xfrm>
            <a:off x="6426200" y="1409700"/>
            <a:ext cx="1143000" cy="293688"/>
            <a:chOff x="3008" y="591"/>
            <a:chExt cx="720" cy="185"/>
          </a:xfrm>
        </p:grpSpPr>
        <p:sp>
          <p:nvSpPr>
            <p:cNvPr id="10376" name="Freeform 35" descr="Oak"/>
            <p:cNvSpPr>
              <a:spLocks/>
            </p:cNvSpPr>
            <p:nvPr/>
          </p:nvSpPr>
          <p:spPr bwMode="auto">
            <a:xfrm>
              <a:off x="3008" y="591"/>
              <a:ext cx="720" cy="185"/>
            </a:xfrm>
            <a:custGeom>
              <a:avLst/>
              <a:gdLst>
                <a:gd name="T0" fmla="*/ 0 w 720"/>
                <a:gd name="T1" fmla="*/ 185 h 185"/>
                <a:gd name="T2" fmla="*/ 720 w 720"/>
                <a:gd name="T3" fmla="*/ 185 h 185"/>
                <a:gd name="T4" fmla="*/ 528 w 720"/>
                <a:gd name="T5" fmla="*/ 59 h 185"/>
                <a:gd name="T6" fmla="*/ 368 w 720"/>
                <a:gd name="T7" fmla="*/ 10 h 185"/>
                <a:gd name="T8" fmla="*/ 232 w 720"/>
                <a:gd name="T9" fmla="*/ 57 h 185"/>
                <a:gd name="T10" fmla="*/ 96 w 720"/>
                <a:gd name="T11" fmla="*/ 108 h 185"/>
                <a:gd name="T12" fmla="*/ 0 w 720"/>
                <a:gd name="T13" fmla="*/ 185 h 18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20" h="185">
                  <a:moveTo>
                    <a:pt x="0" y="185"/>
                  </a:moveTo>
                  <a:lnTo>
                    <a:pt x="720" y="185"/>
                  </a:lnTo>
                  <a:lnTo>
                    <a:pt x="528" y="59"/>
                  </a:lnTo>
                  <a:cubicBezTo>
                    <a:pt x="469" y="31"/>
                    <a:pt x="417" y="10"/>
                    <a:pt x="368" y="10"/>
                  </a:cubicBezTo>
                  <a:cubicBezTo>
                    <a:pt x="304" y="0"/>
                    <a:pt x="277" y="33"/>
                    <a:pt x="232" y="57"/>
                  </a:cubicBezTo>
                  <a:cubicBezTo>
                    <a:pt x="187" y="82"/>
                    <a:pt x="127" y="80"/>
                    <a:pt x="96" y="108"/>
                  </a:cubicBezTo>
                  <a:lnTo>
                    <a:pt x="0" y="185"/>
                  </a:lnTo>
                  <a:close/>
                </a:path>
              </a:pathLst>
            </a:custGeom>
            <a:blipFill dpi="0" rotWithShape="1">
              <a:blip r:embed="rId6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77" name="Line 36"/>
            <p:cNvSpPr>
              <a:spLocks noChangeShapeType="1"/>
            </p:cNvSpPr>
            <p:nvPr/>
          </p:nvSpPr>
          <p:spPr bwMode="auto">
            <a:xfrm>
              <a:off x="3024" y="768"/>
              <a:ext cx="6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7925" name="Group 37"/>
          <p:cNvGrpSpPr>
            <a:grpSpLocks/>
          </p:cNvGrpSpPr>
          <p:nvPr/>
        </p:nvGrpSpPr>
        <p:grpSpPr bwMode="auto">
          <a:xfrm>
            <a:off x="4886325" y="2997200"/>
            <a:ext cx="368300" cy="1889125"/>
            <a:chOff x="2502" y="1504"/>
            <a:chExt cx="232" cy="1190"/>
          </a:xfrm>
        </p:grpSpPr>
        <p:grpSp>
          <p:nvGrpSpPr>
            <p:cNvPr id="10355" name="Group 38"/>
            <p:cNvGrpSpPr>
              <a:grpSpLocks/>
            </p:cNvGrpSpPr>
            <p:nvPr/>
          </p:nvGrpSpPr>
          <p:grpSpPr bwMode="auto">
            <a:xfrm rot="-7200000">
              <a:off x="2367" y="2327"/>
              <a:ext cx="502" cy="232"/>
              <a:chOff x="3216" y="1824"/>
              <a:chExt cx="502" cy="232"/>
            </a:xfrm>
          </p:grpSpPr>
          <p:sp>
            <p:nvSpPr>
              <p:cNvPr id="37927" name="AutoShape 39"/>
              <p:cNvSpPr>
                <a:spLocks noChangeArrowheads="1"/>
              </p:cNvSpPr>
              <p:nvPr/>
            </p:nvSpPr>
            <p:spPr bwMode="auto">
              <a:xfrm rot="-57614590">
                <a:off x="3408" y="1668"/>
                <a:ext cx="96" cy="480"/>
              </a:xfrm>
              <a:prstGeom prst="can">
                <a:avLst>
                  <a:gd name="adj" fmla="val 59375"/>
                </a:avLst>
              </a:prstGeom>
              <a:gradFill rotWithShape="1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0" scaled="1"/>
              </a:gradFill>
              <a:ln w="317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358" name="Line 40"/>
              <p:cNvSpPr>
                <a:spLocks noChangeShapeType="1"/>
              </p:cNvSpPr>
              <p:nvPr/>
            </p:nvSpPr>
            <p:spPr bwMode="auto">
              <a:xfrm rot="-3614590">
                <a:off x="3452" y="1776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9" name="Line 41"/>
              <p:cNvSpPr>
                <a:spLocks noChangeShapeType="1"/>
              </p:cNvSpPr>
              <p:nvPr/>
            </p:nvSpPr>
            <p:spPr bwMode="auto">
              <a:xfrm rot="-3614590">
                <a:off x="3486" y="1932"/>
                <a:ext cx="2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60" name="Line 42"/>
              <p:cNvSpPr>
                <a:spLocks noChangeShapeType="1"/>
              </p:cNvSpPr>
              <p:nvPr/>
            </p:nvSpPr>
            <p:spPr bwMode="auto">
              <a:xfrm rot="-3614590">
                <a:off x="3571" y="1981"/>
                <a:ext cx="2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61" name="Line 43"/>
              <p:cNvSpPr>
                <a:spLocks noChangeShapeType="1"/>
              </p:cNvSpPr>
              <p:nvPr/>
            </p:nvSpPr>
            <p:spPr bwMode="auto">
              <a:xfrm rot="-3614590">
                <a:off x="3509" y="1949"/>
                <a:ext cx="1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62" name="Line 44"/>
              <p:cNvSpPr>
                <a:spLocks noChangeShapeType="1"/>
              </p:cNvSpPr>
              <p:nvPr/>
            </p:nvSpPr>
            <p:spPr bwMode="auto">
              <a:xfrm rot="-3614590">
                <a:off x="3533" y="1962"/>
                <a:ext cx="1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63" name="Line 45"/>
              <p:cNvSpPr>
                <a:spLocks noChangeShapeType="1"/>
              </p:cNvSpPr>
              <p:nvPr/>
            </p:nvSpPr>
            <p:spPr bwMode="auto">
              <a:xfrm rot="-3614590">
                <a:off x="3533" y="1962"/>
                <a:ext cx="1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64" name="Line 46"/>
              <p:cNvSpPr>
                <a:spLocks noChangeShapeType="1"/>
              </p:cNvSpPr>
              <p:nvPr/>
            </p:nvSpPr>
            <p:spPr bwMode="auto">
              <a:xfrm rot="-3614590">
                <a:off x="3556" y="1976"/>
                <a:ext cx="1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65" name="Line 47"/>
              <p:cNvSpPr>
                <a:spLocks noChangeShapeType="1"/>
              </p:cNvSpPr>
              <p:nvPr/>
            </p:nvSpPr>
            <p:spPr bwMode="auto">
              <a:xfrm rot="-3614590">
                <a:off x="3400" y="1883"/>
                <a:ext cx="2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66" name="Line 48"/>
              <p:cNvSpPr>
                <a:spLocks noChangeShapeType="1"/>
              </p:cNvSpPr>
              <p:nvPr/>
            </p:nvSpPr>
            <p:spPr bwMode="auto">
              <a:xfrm rot="-3614590">
                <a:off x="3423" y="1900"/>
                <a:ext cx="1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67" name="Line 49"/>
              <p:cNvSpPr>
                <a:spLocks noChangeShapeType="1"/>
              </p:cNvSpPr>
              <p:nvPr/>
            </p:nvSpPr>
            <p:spPr bwMode="auto">
              <a:xfrm rot="-3614590">
                <a:off x="3447" y="1913"/>
                <a:ext cx="1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68" name="Line 50"/>
              <p:cNvSpPr>
                <a:spLocks noChangeShapeType="1"/>
              </p:cNvSpPr>
              <p:nvPr/>
            </p:nvSpPr>
            <p:spPr bwMode="auto">
              <a:xfrm rot="-3614590">
                <a:off x="3447" y="1913"/>
                <a:ext cx="1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69" name="Line 51"/>
              <p:cNvSpPr>
                <a:spLocks noChangeShapeType="1"/>
              </p:cNvSpPr>
              <p:nvPr/>
            </p:nvSpPr>
            <p:spPr bwMode="auto">
              <a:xfrm rot="-3614590">
                <a:off x="3470" y="1927"/>
                <a:ext cx="1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70" name="Line 52"/>
              <p:cNvSpPr>
                <a:spLocks noChangeShapeType="1"/>
              </p:cNvSpPr>
              <p:nvPr/>
            </p:nvSpPr>
            <p:spPr bwMode="auto">
              <a:xfrm rot="-3614590">
                <a:off x="3382" y="1876"/>
                <a:ext cx="1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71" name="Line 53"/>
              <p:cNvSpPr>
                <a:spLocks noChangeShapeType="1"/>
              </p:cNvSpPr>
              <p:nvPr/>
            </p:nvSpPr>
            <p:spPr bwMode="auto">
              <a:xfrm rot="-3614590">
                <a:off x="3361" y="1864"/>
                <a:ext cx="1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72" name="Text Box 54"/>
              <p:cNvSpPr txBox="1">
                <a:spLocks noChangeArrowheads="1"/>
              </p:cNvSpPr>
              <p:nvPr/>
            </p:nvSpPr>
            <p:spPr bwMode="auto">
              <a:xfrm rot="-3614590">
                <a:off x="3473" y="1873"/>
                <a:ext cx="50" cy="4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 eaLnBrk="0" hangingPunct="0">
                  <a:defRPr>
                    <a:solidFill>
                      <a:schemeClr val="tx1"/>
                    </a:solidFill>
                    <a:latin typeface="VNI-Thufap1" pitchFamily="2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NI-Thufap1" pitchFamily="2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NI-Thufap1" pitchFamily="2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NI-Thufap1" pitchFamily="2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NI-Thufap1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NI-Thufap1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NI-Thufap1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NI-Thufap1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NI-Thufap1" pitchFamily="2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400" b="1">
                    <a:solidFill>
                      <a:srgbClr val="CC0000"/>
                    </a:solidFill>
                    <a:latin typeface="Arial" pitchFamily="34" charset="0"/>
                  </a:rPr>
                  <a:t>10</a:t>
                </a:r>
              </a:p>
            </p:txBody>
          </p:sp>
          <p:sp>
            <p:nvSpPr>
              <p:cNvPr id="10373" name="Text Box 55"/>
              <p:cNvSpPr txBox="1">
                <a:spLocks noChangeArrowheads="1"/>
              </p:cNvSpPr>
              <p:nvPr/>
            </p:nvSpPr>
            <p:spPr bwMode="auto">
              <a:xfrm rot="-3614590">
                <a:off x="3387" y="1824"/>
                <a:ext cx="48" cy="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 eaLnBrk="0" hangingPunct="0">
                  <a:defRPr>
                    <a:solidFill>
                      <a:schemeClr val="tx1"/>
                    </a:solidFill>
                    <a:latin typeface="VNI-Thufap1" pitchFamily="2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NI-Thufap1" pitchFamily="2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NI-Thufap1" pitchFamily="2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NI-Thufap1" pitchFamily="2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NI-Thufap1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NI-Thufap1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NI-Thufap1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NI-Thufap1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NI-Thufap1" pitchFamily="2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400" b="1">
                    <a:solidFill>
                      <a:srgbClr val="CC0000"/>
                    </a:solidFill>
                    <a:latin typeface="Arial" pitchFamily="34" charset="0"/>
                  </a:rPr>
                  <a:t>20</a:t>
                </a:r>
              </a:p>
            </p:txBody>
          </p:sp>
          <p:sp>
            <p:nvSpPr>
              <p:cNvPr id="10374" name="Text Box 56"/>
              <p:cNvSpPr txBox="1">
                <a:spLocks noChangeArrowheads="1"/>
              </p:cNvSpPr>
              <p:nvPr/>
            </p:nvSpPr>
            <p:spPr bwMode="auto">
              <a:xfrm rot="-3614590">
                <a:off x="3573" y="1909"/>
                <a:ext cx="48" cy="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 eaLnBrk="0" hangingPunct="0">
                  <a:defRPr>
                    <a:solidFill>
                      <a:schemeClr val="tx1"/>
                    </a:solidFill>
                    <a:latin typeface="VNI-Thufap1" pitchFamily="2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NI-Thufap1" pitchFamily="2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NI-Thufap1" pitchFamily="2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NI-Thufap1" pitchFamily="2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NI-Thufap1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NI-Thufap1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NI-Thufap1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NI-Thufap1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NI-Thufap1" pitchFamily="2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400" b="1">
                    <a:solidFill>
                      <a:srgbClr val="CC0000"/>
                    </a:solidFill>
                    <a:latin typeface="Arial" pitchFamily="34" charset="0"/>
                  </a:rPr>
                  <a:t>0</a:t>
                </a:r>
              </a:p>
            </p:txBody>
          </p:sp>
          <p:sp>
            <p:nvSpPr>
              <p:cNvPr id="10375" name="Freeform 57"/>
              <p:cNvSpPr>
                <a:spLocks/>
              </p:cNvSpPr>
              <p:nvPr/>
            </p:nvSpPr>
            <p:spPr bwMode="auto">
              <a:xfrm rot="7200000">
                <a:off x="3646" y="1984"/>
                <a:ext cx="48" cy="96"/>
              </a:xfrm>
              <a:custGeom>
                <a:avLst/>
                <a:gdLst>
                  <a:gd name="T0" fmla="*/ 0 w 336"/>
                  <a:gd name="T1" fmla="*/ 23 h 550"/>
                  <a:gd name="T2" fmla="*/ 24 w 336"/>
                  <a:gd name="T3" fmla="*/ 1 h 550"/>
                  <a:gd name="T4" fmla="*/ 48 w 336"/>
                  <a:gd name="T5" fmla="*/ 26 h 550"/>
                  <a:gd name="T6" fmla="*/ 24 w 336"/>
                  <a:gd name="T7" fmla="*/ 63 h 550"/>
                  <a:gd name="T8" fmla="*/ 24 w 336"/>
                  <a:gd name="T9" fmla="*/ 87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36" h="550">
                    <a:moveTo>
                      <a:pt x="0" y="133"/>
                    </a:moveTo>
                    <a:cubicBezTo>
                      <a:pt x="40" y="38"/>
                      <a:pt x="112" y="0"/>
                      <a:pt x="168" y="3"/>
                    </a:cubicBezTo>
                    <a:cubicBezTo>
                      <a:pt x="224" y="6"/>
                      <a:pt x="336" y="29"/>
                      <a:pt x="336" y="151"/>
                    </a:cubicBezTo>
                    <a:cubicBezTo>
                      <a:pt x="336" y="272"/>
                      <a:pt x="209" y="261"/>
                      <a:pt x="168" y="359"/>
                    </a:cubicBezTo>
                    <a:cubicBezTo>
                      <a:pt x="168" y="550"/>
                      <a:pt x="168" y="420"/>
                      <a:pt x="168" y="498"/>
                    </a:cubicBez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356" name="Line 58"/>
            <p:cNvSpPr>
              <a:spLocks noChangeShapeType="1"/>
            </p:cNvSpPr>
            <p:nvPr/>
          </p:nvSpPr>
          <p:spPr bwMode="auto">
            <a:xfrm>
              <a:off x="2592" y="1504"/>
              <a:ext cx="0" cy="6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250" name="Freeform 59"/>
          <p:cNvSpPr>
            <a:spLocks/>
          </p:cNvSpPr>
          <p:nvPr/>
        </p:nvSpPr>
        <p:spPr bwMode="auto">
          <a:xfrm>
            <a:off x="1981200" y="4724400"/>
            <a:ext cx="2790825" cy="1695450"/>
          </a:xfrm>
          <a:custGeom>
            <a:avLst/>
            <a:gdLst>
              <a:gd name="T0" fmla="*/ 400050 w 1758"/>
              <a:gd name="T1" fmla="*/ 738188 h 1068"/>
              <a:gd name="T2" fmla="*/ 1158875 w 1758"/>
              <a:gd name="T3" fmla="*/ 87313 h 1068"/>
              <a:gd name="T4" fmla="*/ 2043113 w 1758"/>
              <a:gd name="T5" fmla="*/ 217488 h 1068"/>
              <a:gd name="T6" fmla="*/ 2781300 w 1758"/>
              <a:gd name="T7" fmla="*/ 850900 h 1068"/>
              <a:gd name="T8" fmla="*/ 1981200 w 1758"/>
              <a:gd name="T9" fmla="*/ 1485900 h 1068"/>
              <a:gd name="T10" fmla="*/ 1282700 w 1758"/>
              <a:gd name="T11" fmla="*/ 1689100 h 1068"/>
              <a:gd name="T12" fmla="*/ 147638 w 1758"/>
              <a:gd name="T13" fmla="*/ 1520825 h 1068"/>
              <a:gd name="T14" fmla="*/ 400050 w 1758"/>
              <a:gd name="T15" fmla="*/ 738188 h 106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758" h="1068">
                <a:moveTo>
                  <a:pt x="252" y="465"/>
                </a:moveTo>
                <a:cubicBezTo>
                  <a:pt x="358" y="315"/>
                  <a:pt x="557" y="109"/>
                  <a:pt x="730" y="55"/>
                </a:cubicBezTo>
                <a:cubicBezTo>
                  <a:pt x="902" y="0"/>
                  <a:pt x="1117" y="57"/>
                  <a:pt x="1287" y="137"/>
                </a:cubicBezTo>
                <a:cubicBezTo>
                  <a:pt x="1457" y="217"/>
                  <a:pt x="1758" y="403"/>
                  <a:pt x="1752" y="536"/>
                </a:cubicBezTo>
                <a:cubicBezTo>
                  <a:pt x="1746" y="669"/>
                  <a:pt x="1405" y="848"/>
                  <a:pt x="1248" y="936"/>
                </a:cubicBezTo>
                <a:cubicBezTo>
                  <a:pt x="1091" y="1024"/>
                  <a:pt x="1000" y="1060"/>
                  <a:pt x="808" y="1064"/>
                </a:cubicBezTo>
                <a:cubicBezTo>
                  <a:pt x="616" y="1068"/>
                  <a:pt x="186" y="1058"/>
                  <a:pt x="93" y="958"/>
                </a:cubicBezTo>
                <a:cubicBezTo>
                  <a:pt x="0" y="858"/>
                  <a:pt x="146" y="616"/>
                  <a:pt x="252" y="465"/>
                </a:cubicBezTo>
                <a:close/>
              </a:path>
            </a:pathLst>
          </a:custGeom>
          <a:gradFill rotWithShape="1">
            <a:gsLst>
              <a:gs pos="0">
                <a:srgbClr val="99CCFF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0251" name="Group 60"/>
          <p:cNvGrpSpPr>
            <a:grpSpLocks/>
          </p:cNvGrpSpPr>
          <p:nvPr/>
        </p:nvGrpSpPr>
        <p:grpSpPr bwMode="auto">
          <a:xfrm>
            <a:off x="1828800" y="2209800"/>
            <a:ext cx="1641475" cy="3276600"/>
            <a:chOff x="1056" y="1296"/>
            <a:chExt cx="1034" cy="2064"/>
          </a:xfrm>
        </p:grpSpPr>
        <p:sp>
          <p:nvSpPr>
            <p:cNvPr id="10338" name="Rectangle 61"/>
            <p:cNvSpPr>
              <a:spLocks noChangeArrowheads="1"/>
            </p:cNvSpPr>
            <p:nvPr/>
          </p:nvSpPr>
          <p:spPr bwMode="auto">
            <a:xfrm rot="2700000" flipV="1">
              <a:off x="1873" y="3110"/>
              <a:ext cx="44" cy="45"/>
            </a:xfrm>
            <a:prstGeom prst="rect">
              <a:avLst/>
            </a:prstGeom>
            <a:solidFill>
              <a:schemeClr val="bg2"/>
            </a:soli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18000000" lon="0" rev="0"/>
              </a:camera>
              <a:lightRig rig="legacyFlat4" dir="b"/>
            </a:scene3d>
            <a:sp3d extrusionH="49200" prstMaterial="legacyMatte">
              <a:bevelT w="13500" h="13500" prst="angle"/>
              <a:bevelB w="13500" h="13500" prst="angle"/>
              <a:extrusionClr>
                <a:srgbClr val="80000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0339" name="Rectangle 62"/>
            <p:cNvSpPr>
              <a:spLocks noChangeArrowheads="1"/>
            </p:cNvSpPr>
            <p:nvPr/>
          </p:nvSpPr>
          <p:spPr bwMode="auto">
            <a:xfrm rot="2700000" flipV="1">
              <a:off x="1056" y="3002"/>
              <a:ext cx="44" cy="44"/>
            </a:xfrm>
            <a:prstGeom prst="rect">
              <a:avLst/>
            </a:prstGeom>
            <a:solidFill>
              <a:schemeClr val="bg2"/>
            </a:soli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18600000" lon="0" rev="0"/>
              </a:camera>
              <a:lightRig rig="legacyFlat4" dir="b"/>
            </a:scene3d>
            <a:sp3d extrusionH="49200" prstMaterial="legacyMatte">
              <a:bevelT w="13500" h="13500" prst="angle"/>
              <a:bevelB w="13500" h="13500" prst="angle"/>
              <a:extrusionClr>
                <a:srgbClr val="80000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37951" name="AutoShape 63"/>
            <p:cNvSpPr>
              <a:spLocks noChangeArrowheads="1"/>
            </p:cNvSpPr>
            <p:nvPr/>
          </p:nvSpPr>
          <p:spPr bwMode="auto">
            <a:xfrm rot="7020000">
              <a:off x="1183" y="1307"/>
              <a:ext cx="50" cy="276"/>
            </a:xfrm>
            <a:prstGeom prst="can">
              <a:avLst>
                <a:gd name="adj" fmla="val 71300"/>
              </a:avLst>
            </a:pr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41" name="Rectangle 64"/>
            <p:cNvSpPr>
              <a:spLocks noChangeArrowheads="1"/>
            </p:cNvSpPr>
            <p:nvPr/>
          </p:nvSpPr>
          <p:spPr bwMode="auto">
            <a:xfrm rot="2700000" flipV="1">
              <a:off x="1279" y="1425"/>
              <a:ext cx="167" cy="110"/>
            </a:xfrm>
            <a:prstGeom prst="rect">
              <a:avLst/>
            </a:prstGeom>
            <a:solidFill>
              <a:srgbClr val="5F5F5F"/>
            </a:soli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18000000" lon="0" rev="0"/>
              </a:camera>
              <a:lightRig rig="legacyFlat4" dir="b"/>
            </a:scene3d>
            <a:sp3d extrusionH="1635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0342" name="Rectangle 65"/>
            <p:cNvSpPr>
              <a:spLocks noChangeArrowheads="1"/>
            </p:cNvSpPr>
            <p:nvPr/>
          </p:nvSpPr>
          <p:spPr bwMode="auto">
            <a:xfrm rot="2700000" flipV="1">
              <a:off x="1550" y="3315"/>
              <a:ext cx="44" cy="45"/>
            </a:xfrm>
            <a:prstGeom prst="rect">
              <a:avLst/>
            </a:prstGeom>
            <a:solidFill>
              <a:schemeClr val="bg2"/>
            </a:soli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18000000" lon="0" rev="0"/>
              </a:camera>
              <a:lightRig rig="legacyFlat4" dir="b"/>
            </a:scene3d>
            <a:sp3d extrusionH="49200" prstMaterial="legacyMatte">
              <a:bevelT w="13500" h="13500" prst="angle"/>
              <a:bevelB w="13500" h="13500" prst="angle"/>
              <a:extrusionClr>
                <a:srgbClr val="80000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0343" name="Rectangle 66"/>
            <p:cNvSpPr>
              <a:spLocks noChangeArrowheads="1"/>
            </p:cNvSpPr>
            <p:nvPr/>
          </p:nvSpPr>
          <p:spPr bwMode="auto">
            <a:xfrm rot="2700000" flipV="1">
              <a:off x="1104" y="2803"/>
              <a:ext cx="749" cy="498"/>
            </a:xfrm>
            <a:prstGeom prst="rect">
              <a:avLst/>
            </a:prstGeom>
            <a:gradFill rotWithShape="1">
              <a:gsLst>
                <a:gs pos="0">
                  <a:srgbClr val="2F1800"/>
                </a:gs>
                <a:gs pos="100000">
                  <a:srgbClr val="663300"/>
                </a:gs>
              </a:gsLst>
              <a:lin ang="189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18600000" lon="0" rev="0"/>
              </a:camera>
              <a:lightRig rig="legacyFlat4" dir="b"/>
            </a:scene3d>
            <a:sp3d extrusionH="23800" prstMaterial="legacyMatte">
              <a:bevelT w="13500" h="13500" prst="angle"/>
              <a:bevelB w="13500" h="13500" prst="angle"/>
              <a:extrusionClr>
                <a:srgbClr val="80000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0344" name="AutoShape 67"/>
            <p:cNvSpPr>
              <a:spLocks noChangeArrowheads="1"/>
            </p:cNvSpPr>
            <p:nvPr/>
          </p:nvSpPr>
          <p:spPr bwMode="auto">
            <a:xfrm rot="144122" flipV="1">
              <a:off x="1218" y="2870"/>
              <a:ext cx="221" cy="168"/>
            </a:xfrm>
            <a:custGeom>
              <a:avLst/>
              <a:gdLst>
                <a:gd name="T0" fmla="*/ 111 w 21600"/>
                <a:gd name="T1" fmla="*/ 0 h 21600"/>
                <a:gd name="T2" fmla="*/ 110 w 21600"/>
                <a:gd name="T3" fmla="*/ 147 h 21600"/>
                <a:gd name="T4" fmla="*/ 111 w 21600"/>
                <a:gd name="T5" fmla="*/ 42 h 21600"/>
                <a:gd name="T6" fmla="*/ 111 w 21600"/>
                <a:gd name="T7" fmla="*/ 14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471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741" y="16169"/>
                  </a:moveTo>
                  <a:cubicBezTo>
                    <a:pt x="7798" y="16137"/>
                    <a:pt x="5430" y="13742"/>
                    <a:pt x="5430" y="10800"/>
                  </a:cubicBezTo>
                  <a:cubicBezTo>
                    <a:pt x="5430" y="7834"/>
                    <a:pt x="7834" y="5430"/>
                    <a:pt x="10800" y="5430"/>
                  </a:cubicBezTo>
                  <a:cubicBezTo>
                    <a:pt x="13765" y="5430"/>
                    <a:pt x="16170" y="7834"/>
                    <a:pt x="16170" y="10800"/>
                  </a:cubicBezTo>
                  <a:cubicBezTo>
                    <a:pt x="16170" y="13742"/>
                    <a:pt x="13801" y="16137"/>
                    <a:pt x="10858" y="16169"/>
                  </a:cubicBezTo>
                  <a:lnTo>
                    <a:pt x="10918" y="21599"/>
                  </a:lnTo>
                  <a:cubicBezTo>
                    <a:pt x="16836" y="21534"/>
                    <a:pt x="21600" y="16718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6718"/>
                    <a:pt x="4763" y="21534"/>
                    <a:pt x="10681" y="21599"/>
                  </a:cubicBezTo>
                  <a:lnTo>
                    <a:pt x="10741" y="16169"/>
                  </a:lnTo>
                  <a:close/>
                </a:path>
              </a:pathLst>
            </a:custGeom>
            <a:solidFill>
              <a:schemeClr val="bg1"/>
            </a:solidFill>
            <a:ln w="9525">
              <a:round/>
              <a:headEnd/>
              <a:tailEnd/>
            </a:ln>
            <a:effectLst/>
            <a:scene3d>
              <a:camera prst="legacyObliqueTopRight">
                <a:rot lat="18000000" lon="20699998" rev="0"/>
              </a:camera>
              <a:lightRig rig="legacyFlat3" dir="b"/>
            </a:scene3d>
            <a:sp3d prstMaterial="legacyMatte">
              <a:bevelT w="13500" h="13500" prst="angle"/>
              <a:bevelB w="13500" h="13500" prst="angle"/>
              <a:extrusionClr>
                <a:schemeClr val="bg1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37956" name="AutoShape 68"/>
            <p:cNvSpPr>
              <a:spLocks noChangeArrowheads="1"/>
            </p:cNvSpPr>
            <p:nvPr/>
          </p:nvSpPr>
          <p:spPr bwMode="auto">
            <a:xfrm>
              <a:off x="1284" y="2802"/>
              <a:ext cx="92" cy="183"/>
            </a:xfrm>
            <a:prstGeom prst="can">
              <a:avLst>
                <a:gd name="adj" fmla="val 74335"/>
              </a:avLst>
            </a:pr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7957" name="AutoShape 69"/>
            <p:cNvSpPr>
              <a:spLocks noChangeArrowheads="1"/>
            </p:cNvSpPr>
            <p:nvPr/>
          </p:nvSpPr>
          <p:spPr bwMode="auto">
            <a:xfrm>
              <a:off x="1303" y="1296"/>
              <a:ext cx="51" cy="1551"/>
            </a:xfrm>
            <a:prstGeom prst="can">
              <a:avLst>
                <a:gd name="adj" fmla="val 55192"/>
              </a:avLst>
            </a:pr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7958" name="AutoShape 70"/>
            <p:cNvSpPr>
              <a:spLocks noChangeArrowheads="1"/>
            </p:cNvSpPr>
            <p:nvPr/>
          </p:nvSpPr>
          <p:spPr bwMode="auto">
            <a:xfrm rot="7020000">
              <a:off x="1623" y="1405"/>
              <a:ext cx="50" cy="552"/>
            </a:xfrm>
            <a:prstGeom prst="can">
              <a:avLst>
                <a:gd name="adj" fmla="val 66444"/>
              </a:avLst>
            </a:pr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48" name="Rectangle 71"/>
            <p:cNvSpPr>
              <a:spLocks noChangeArrowheads="1"/>
            </p:cNvSpPr>
            <p:nvPr/>
          </p:nvSpPr>
          <p:spPr bwMode="auto">
            <a:xfrm rot="2700000" flipV="1">
              <a:off x="1207" y="1489"/>
              <a:ext cx="166" cy="56"/>
            </a:xfrm>
            <a:prstGeom prst="rect">
              <a:avLst/>
            </a:prstGeom>
            <a:solidFill>
              <a:srgbClr val="5F5F5F"/>
            </a:soli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18000000" lon="0" rev="0"/>
              </a:camera>
              <a:lightRig rig="legacyFlat4" dir="b"/>
            </a:scene3d>
            <a:sp3d extrusionH="1635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0349" name="Oval 72"/>
            <p:cNvSpPr>
              <a:spLocks noChangeArrowheads="1"/>
            </p:cNvSpPr>
            <p:nvPr/>
          </p:nvSpPr>
          <p:spPr bwMode="auto">
            <a:xfrm rot="-7200000">
              <a:off x="1227" y="1539"/>
              <a:ext cx="83" cy="5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50" name="AutoShape 73"/>
            <p:cNvSpPr>
              <a:spLocks noChangeArrowheads="1"/>
            </p:cNvSpPr>
            <p:nvPr/>
          </p:nvSpPr>
          <p:spPr bwMode="auto">
            <a:xfrm rot="-7140000">
              <a:off x="1216" y="1542"/>
              <a:ext cx="54" cy="78"/>
            </a:xfrm>
            <a:prstGeom prst="can">
              <a:avLst>
                <a:gd name="adj" fmla="val 72222"/>
              </a:avLst>
            </a:prstGeom>
            <a:solidFill>
              <a:srgbClr val="FF0000"/>
            </a:solidFill>
            <a:ln w="9525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51" name="Rectangle 74"/>
            <p:cNvSpPr>
              <a:spLocks noChangeArrowheads="1"/>
            </p:cNvSpPr>
            <p:nvPr/>
          </p:nvSpPr>
          <p:spPr bwMode="auto">
            <a:xfrm rot="2700000" flipV="1">
              <a:off x="1865" y="1729"/>
              <a:ext cx="93" cy="94"/>
            </a:xfrm>
            <a:prstGeom prst="rect">
              <a:avLst/>
            </a:prstGeom>
            <a:solidFill>
              <a:srgbClr val="5F5F5F"/>
            </a:soli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18000000" lon="0" rev="0"/>
              </a:camera>
              <a:lightRig rig="legacyFlat4" dir="b"/>
            </a:scene3d>
            <a:sp3d extrusionH="1381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37963" name="AutoShape 75"/>
            <p:cNvSpPr>
              <a:spLocks noChangeArrowheads="1"/>
            </p:cNvSpPr>
            <p:nvPr/>
          </p:nvSpPr>
          <p:spPr bwMode="auto">
            <a:xfrm rot="7020000">
              <a:off x="1982" y="1785"/>
              <a:ext cx="50" cy="166"/>
            </a:xfrm>
            <a:prstGeom prst="can">
              <a:avLst>
                <a:gd name="adj" fmla="val 71887"/>
              </a:avLst>
            </a:pr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53" name="Oval 76"/>
            <p:cNvSpPr>
              <a:spLocks noChangeArrowheads="1"/>
            </p:cNvSpPr>
            <p:nvPr/>
          </p:nvSpPr>
          <p:spPr bwMode="auto">
            <a:xfrm rot="-7200000">
              <a:off x="1838" y="1809"/>
              <a:ext cx="83" cy="5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54" name="AutoShape 77"/>
            <p:cNvSpPr>
              <a:spLocks noChangeArrowheads="1"/>
            </p:cNvSpPr>
            <p:nvPr/>
          </p:nvSpPr>
          <p:spPr bwMode="auto">
            <a:xfrm rot="-7140000">
              <a:off x="1826" y="1812"/>
              <a:ext cx="56" cy="77"/>
            </a:xfrm>
            <a:prstGeom prst="can">
              <a:avLst>
                <a:gd name="adj" fmla="val 68750"/>
              </a:avLst>
            </a:prstGeom>
            <a:solidFill>
              <a:srgbClr val="FF0000"/>
            </a:solidFill>
            <a:ln w="9525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252" name="Group 79"/>
          <p:cNvGrpSpPr>
            <a:grpSpLocks/>
          </p:cNvGrpSpPr>
          <p:nvPr/>
        </p:nvGrpSpPr>
        <p:grpSpPr bwMode="auto">
          <a:xfrm>
            <a:off x="2971800" y="3028950"/>
            <a:ext cx="192088" cy="928688"/>
            <a:chOff x="1776" y="1812"/>
            <a:chExt cx="121" cy="585"/>
          </a:xfrm>
        </p:grpSpPr>
        <p:sp>
          <p:nvSpPr>
            <p:cNvPr id="10335" name="AutoShape 80"/>
            <p:cNvSpPr>
              <a:spLocks noChangeArrowheads="1"/>
            </p:cNvSpPr>
            <p:nvPr/>
          </p:nvSpPr>
          <p:spPr bwMode="auto">
            <a:xfrm>
              <a:off x="1776" y="1917"/>
              <a:ext cx="121" cy="480"/>
            </a:xfrm>
            <a:prstGeom prst="can">
              <a:avLst>
                <a:gd name="adj" fmla="val 47107"/>
              </a:avLst>
            </a:prstGeom>
            <a:gradFill rotWithShape="1">
              <a:gsLst>
                <a:gs pos="0">
                  <a:srgbClr val="764718"/>
                </a:gs>
                <a:gs pos="50000">
                  <a:srgbClr val="FF9933"/>
                </a:gs>
                <a:gs pos="100000">
                  <a:srgbClr val="764718"/>
                </a:gs>
              </a:gsLst>
              <a:lin ang="0" scaled="1"/>
            </a:gradFill>
            <a:ln w="3175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36" name="Oval 81"/>
            <p:cNvSpPr>
              <a:spLocks noChangeArrowheads="1"/>
            </p:cNvSpPr>
            <p:nvPr/>
          </p:nvSpPr>
          <p:spPr bwMode="auto">
            <a:xfrm>
              <a:off x="1794" y="1917"/>
              <a:ext cx="86" cy="48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37" name="Freeform 82"/>
            <p:cNvSpPr>
              <a:spLocks/>
            </p:cNvSpPr>
            <p:nvPr/>
          </p:nvSpPr>
          <p:spPr bwMode="auto">
            <a:xfrm>
              <a:off x="1834" y="1812"/>
              <a:ext cx="46" cy="144"/>
            </a:xfrm>
            <a:custGeom>
              <a:avLst/>
              <a:gdLst>
                <a:gd name="T0" fmla="*/ 0 w 183"/>
                <a:gd name="T1" fmla="*/ 14 h 440"/>
                <a:gd name="T2" fmla="*/ 25 w 183"/>
                <a:gd name="T3" fmla="*/ 5 h 440"/>
                <a:gd name="T4" fmla="*/ 44 w 183"/>
                <a:gd name="T5" fmla="*/ 43 h 440"/>
                <a:gd name="T6" fmla="*/ 5 w 183"/>
                <a:gd name="T7" fmla="*/ 98 h 440"/>
                <a:gd name="T8" fmla="*/ 5 w 183"/>
                <a:gd name="T9" fmla="*/ 132 h 4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3" h="440">
                  <a:moveTo>
                    <a:pt x="0" y="44"/>
                  </a:moveTo>
                  <a:cubicBezTo>
                    <a:pt x="18" y="17"/>
                    <a:pt x="70" y="0"/>
                    <a:pt x="99" y="14"/>
                  </a:cubicBezTo>
                  <a:cubicBezTo>
                    <a:pt x="128" y="28"/>
                    <a:pt x="183" y="50"/>
                    <a:pt x="174" y="131"/>
                  </a:cubicBezTo>
                  <a:cubicBezTo>
                    <a:pt x="165" y="212"/>
                    <a:pt x="58" y="229"/>
                    <a:pt x="20" y="299"/>
                  </a:cubicBezTo>
                  <a:cubicBezTo>
                    <a:pt x="20" y="440"/>
                    <a:pt x="20" y="344"/>
                    <a:pt x="20" y="402"/>
                  </a:cubicBez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7971" name="Group 83"/>
          <p:cNvGrpSpPr>
            <a:grpSpLocks/>
          </p:cNvGrpSpPr>
          <p:nvPr/>
        </p:nvGrpSpPr>
        <p:grpSpPr bwMode="auto">
          <a:xfrm>
            <a:off x="3276600" y="5105400"/>
            <a:ext cx="685800" cy="685800"/>
            <a:chOff x="3558" y="2256"/>
            <a:chExt cx="384" cy="438"/>
          </a:xfrm>
        </p:grpSpPr>
        <p:sp>
          <p:nvSpPr>
            <p:cNvPr id="10331" name="Freeform 84"/>
            <p:cNvSpPr>
              <a:spLocks/>
            </p:cNvSpPr>
            <p:nvPr/>
          </p:nvSpPr>
          <p:spPr bwMode="auto">
            <a:xfrm>
              <a:off x="3600" y="2327"/>
              <a:ext cx="342" cy="367"/>
            </a:xfrm>
            <a:custGeom>
              <a:avLst/>
              <a:gdLst>
                <a:gd name="T0" fmla="*/ 14 w 342"/>
                <a:gd name="T1" fmla="*/ 94 h 367"/>
                <a:gd name="T2" fmla="*/ 62 w 342"/>
                <a:gd name="T3" fmla="*/ 34 h 367"/>
                <a:gd name="T4" fmla="*/ 153 w 342"/>
                <a:gd name="T5" fmla="*/ 9 h 367"/>
                <a:gd name="T6" fmla="*/ 312 w 342"/>
                <a:gd name="T7" fmla="*/ 92 h 367"/>
                <a:gd name="T8" fmla="*/ 335 w 342"/>
                <a:gd name="T9" fmla="*/ 200 h 367"/>
                <a:gd name="T10" fmla="*/ 301 w 342"/>
                <a:gd name="T11" fmla="*/ 285 h 367"/>
                <a:gd name="T12" fmla="*/ 201 w 342"/>
                <a:gd name="T13" fmla="*/ 305 h 367"/>
                <a:gd name="T14" fmla="*/ 158 w 342"/>
                <a:gd name="T15" fmla="*/ 345 h 367"/>
                <a:gd name="T16" fmla="*/ 54 w 342"/>
                <a:gd name="T17" fmla="*/ 360 h 367"/>
                <a:gd name="T18" fmla="*/ 14 w 342"/>
                <a:gd name="T19" fmla="*/ 300 h 367"/>
                <a:gd name="T20" fmla="*/ 0 w 342"/>
                <a:gd name="T21" fmla="*/ 179 h 367"/>
                <a:gd name="T22" fmla="*/ 14 w 342"/>
                <a:gd name="T23" fmla="*/ 94 h 36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42" h="367">
                  <a:moveTo>
                    <a:pt x="14" y="94"/>
                  </a:moveTo>
                  <a:cubicBezTo>
                    <a:pt x="32" y="68"/>
                    <a:pt x="39" y="48"/>
                    <a:pt x="62" y="34"/>
                  </a:cubicBezTo>
                  <a:cubicBezTo>
                    <a:pt x="85" y="20"/>
                    <a:pt x="112" y="0"/>
                    <a:pt x="153" y="9"/>
                  </a:cubicBezTo>
                  <a:cubicBezTo>
                    <a:pt x="195" y="18"/>
                    <a:pt x="281" y="60"/>
                    <a:pt x="312" y="92"/>
                  </a:cubicBezTo>
                  <a:cubicBezTo>
                    <a:pt x="342" y="124"/>
                    <a:pt x="336" y="168"/>
                    <a:pt x="335" y="200"/>
                  </a:cubicBezTo>
                  <a:cubicBezTo>
                    <a:pt x="333" y="231"/>
                    <a:pt x="324" y="267"/>
                    <a:pt x="301" y="285"/>
                  </a:cubicBezTo>
                  <a:cubicBezTo>
                    <a:pt x="279" y="302"/>
                    <a:pt x="225" y="295"/>
                    <a:pt x="201" y="305"/>
                  </a:cubicBezTo>
                  <a:cubicBezTo>
                    <a:pt x="177" y="315"/>
                    <a:pt x="182" y="336"/>
                    <a:pt x="158" y="345"/>
                  </a:cubicBezTo>
                  <a:cubicBezTo>
                    <a:pt x="134" y="354"/>
                    <a:pt x="78" y="367"/>
                    <a:pt x="54" y="360"/>
                  </a:cubicBezTo>
                  <a:cubicBezTo>
                    <a:pt x="30" y="353"/>
                    <a:pt x="23" y="330"/>
                    <a:pt x="14" y="300"/>
                  </a:cubicBezTo>
                  <a:cubicBezTo>
                    <a:pt x="5" y="270"/>
                    <a:pt x="0" y="214"/>
                    <a:pt x="0" y="179"/>
                  </a:cubicBezTo>
                  <a:cubicBezTo>
                    <a:pt x="0" y="145"/>
                    <a:pt x="11" y="112"/>
                    <a:pt x="14" y="94"/>
                  </a:cubicBezTo>
                  <a:close/>
                </a:path>
              </a:pathLst>
            </a:custGeom>
            <a:gradFill rotWithShape="1">
              <a:gsLst>
                <a:gs pos="0">
                  <a:srgbClr val="777777"/>
                </a:gs>
                <a:gs pos="100000">
                  <a:srgbClr val="373737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32" name="Freeform 85"/>
            <p:cNvSpPr>
              <a:spLocks/>
            </p:cNvSpPr>
            <p:nvPr/>
          </p:nvSpPr>
          <p:spPr bwMode="auto">
            <a:xfrm>
              <a:off x="3706" y="2334"/>
              <a:ext cx="162" cy="296"/>
            </a:xfrm>
            <a:custGeom>
              <a:avLst/>
              <a:gdLst>
                <a:gd name="T0" fmla="*/ 129 w 157"/>
                <a:gd name="T1" fmla="*/ 296 h 259"/>
                <a:gd name="T2" fmla="*/ 82 w 157"/>
                <a:gd name="T3" fmla="*/ 86 h 259"/>
                <a:gd name="T4" fmla="*/ 0 w 157"/>
                <a:gd name="T5" fmla="*/ 0 h 25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7" h="259">
                  <a:moveTo>
                    <a:pt x="125" y="259"/>
                  </a:moveTo>
                  <a:cubicBezTo>
                    <a:pt x="157" y="258"/>
                    <a:pt x="100" y="118"/>
                    <a:pt x="79" y="75"/>
                  </a:cubicBezTo>
                  <a:cubicBezTo>
                    <a:pt x="58" y="32"/>
                    <a:pt x="16" y="16"/>
                    <a:pt x="0" y="0"/>
                  </a:cubicBezTo>
                </a:path>
              </a:pathLst>
            </a:custGeom>
            <a:noFill/>
            <a:ln w="9525" cmpd="sng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33" name="Freeform 86"/>
            <p:cNvSpPr>
              <a:spLocks/>
            </p:cNvSpPr>
            <p:nvPr/>
          </p:nvSpPr>
          <p:spPr bwMode="auto">
            <a:xfrm>
              <a:off x="3558" y="2359"/>
              <a:ext cx="281" cy="247"/>
            </a:xfrm>
            <a:custGeom>
              <a:avLst/>
              <a:gdLst>
                <a:gd name="T0" fmla="*/ 54 w 272"/>
                <a:gd name="T1" fmla="*/ 247 h 216"/>
                <a:gd name="T2" fmla="*/ 174 w 272"/>
                <a:gd name="T3" fmla="*/ 53 h 216"/>
                <a:gd name="T4" fmla="*/ 281 w 272"/>
                <a:gd name="T5" fmla="*/ 0 h 21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72" h="216">
                  <a:moveTo>
                    <a:pt x="52" y="216"/>
                  </a:moveTo>
                  <a:cubicBezTo>
                    <a:pt x="0" y="189"/>
                    <a:pt x="131" y="82"/>
                    <a:pt x="168" y="46"/>
                  </a:cubicBezTo>
                  <a:cubicBezTo>
                    <a:pt x="205" y="10"/>
                    <a:pt x="250" y="9"/>
                    <a:pt x="272" y="0"/>
                  </a:cubicBezTo>
                </a:path>
              </a:pathLst>
            </a:custGeom>
            <a:noFill/>
            <a:ln w="9525" cmpd="sng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34" name="Freeform 87"/>
            <p:cNvSpPr>
              <a:spLocks/>
            </p:cNvSpPr>
            <p:nvPr/>
          </p:nvSpPr>
          <p:spPr bwMode="auto">
            <a:xfrm>
              <a:off x="3749" y="2256"/>
              <a:ext cx="40" cy="132"/>
            </a:xfrm>
            <a:custGeom>
              <a:avLst/>
              <a:gdLst>
                <a:gd name="T0" fmla="*/ 18 w 55"/>
                <a:gd name="T1" fmla="*/ 132 h 156"/>
                <a:gd name="T2" fmla="*/ 38 w 55"/>
                <a:gd name="T3" fmla="*/ 20 h 156"/>
                <a:gd name="T4" fmla="*/ 3 w 55"/>
                <a:gd name="T5" fmla="*/ 20 h 156"/>
                <a:gd name="T6" fmla="*/ 18 w 55"/>
                <a:gd name="T7" fmla="*/ 132 h 15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5" h="156">
                  <a:moveTo>
                    <a:pt x="25" y="156"/>
                  </a:moveTo>
                  <a:cubicBezTo>
                    <a:pt x="33" y="156"/>
                    <a:pt x="55" y="46"/>
                    <a:pt x="52" y="24"/>
                  </a:cubicBezTo>
                  <a:cubicBezTo>
                    <a:pt x="52" y="0"/>
                    <a:pt x="8" y="2"/>
                    <a:pt x="4" y="24"/>
                  </a:cubicBezTo>
                  <a:cubicBezTo>
                    <a:pt x="0" y="46"/>
                    <a:pt x="17" y="156"/>
                    <a:pt x="25" y="156"/>
                  </a:cubicBezTo>
                  <a:close/>
                </a:path>
              </a:pathLst>
            </a:custGeom>
            <a:noFill/>
            <a:ln w="9525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254" name="Line 88"/>
          <p:cNvSpPr>
            <a:spLocks noChangeShapeType="1"/>
          </p:cNvSpPr>
          <p:nvPr/>
        </p:nvSpPr>
        <p:spPr bwMode="auto">
          <a:xfrm>
            <a:off x="4667250" y="1965325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7977" name="Group 89"/>
          <p:cNvGrpSpPr>
            <a:grpSpLocks/>
          </p:cNvGrpSpPr>
          <p:nvPr/>
        </p:nvGrpSpPr>
        <p:grpSpPr bwMode="auto">
          <a:xfrm>
            <a:off x="4857750" y="4229100"/>
            <a:ext cx="584200" cy="2019300"/>
            <a:chOff x="3210" y="1968"/>
            <a:chExt cx="368" cy="1272"/>
          </a:xfrm>
        </p:grpSpPr>
        <p:grpSp>
          <p:nvGrpSpPr>
            <p:cNvPr id="10314" name="Group 90"/>
            <p:cNvGrpSpPr>
              <a:grpSpLocks/>
            </p:cNvGrpSpPr>
            <p:nvPr/>
          </p:nvGrpSpPr>
          <p:grpSpPr bwMode="auto">
            <a:xfrm rot="15861021" flipV="1">
              <a:off x="3017" y="2680"/>
              <a:ext cx="753" cy="368"/>
              <a:chOff x="957" y="1034"/>
              <a:chExt cx="837" cy="409"/>
            </a:xfrm>
          </p:grpSpPr>
          <p:sp>
            <p:nvSpPr>
              <p:cNvPr id="10321" name="Freeform 91"/>
              <p:cNvSpPr>
                <a:spLocks/>
              </p:cNvSpPr>
              <p:nvPr/>
            </p:nvSpPr>
            <p:spPr bwMode="auto">
              <a:xfrm>
                <a:off x="1100" y="1034"/>
                <a:ext cx="694" cy="409"/>
              </a:xfrm>
              <a:custGeom>
                <a:avLst/>
                <a:gdLst>
                  <a:gd name="T0" fmla="*/ 395 w 694"/>
                  <a:gd name="T1" fmla="*/ 307 h 409"/>
                  <a:gd name="T2" fmla="*/ 435 w 694"/>
                  <a:gd name="T3" fmla="*/ 326 h 409"/>
                  <a:gd name="T4" fmla="*/ 480 w 694"/>
                  <a:gd name="T5" fmla="*/ 336 h 409"/>
                  <a:gd name="T6" fmla="*/ 543 w 694"/>
                  <a:gd name="T7" fmla="*/ 338 h 409"/>
                  <a:gd name="T8" fmla="*/ 570 w 694"/>
                  <a:gd name="T9" fmla="*/ 365 h 409"/>
                  <a:gd name="T10" fmla="*/ 530 w 694"/>
                  <a:gd name="T11" fmla="*/ 383 h 409"/>
                  <a:gd name="T12" fmla="*/ 464 w 694"/>
                  <a:gd name="T13" fmla="*/ 409 h 409"/>
                  <a:gd name="T14" fmla="*/ 398 w 694"/>
                  <a:gd name="T15" fmla="*/ 405 h 409"/>
                  <a:gd name="T16" fmla="*/ 303 w 694"/>
                  <a:gd name="T17" fmla="*/ 395 h 409"/>
                  <a:gd name="T18" fmla="*/ 246 w 694"/>
                  <a:gd name="T19" fmla="*/ 374 h 409"/>
                  <a:gd name="T20" fmla="*/ 211 w 694"/>
                  <a:gd name="T21" fmla="*/ 364 h 409"/>
                  <a:gd name="T22" fmla="*/ 174 w 694"/>
                  <a:gd name="T23" fmla="*/ 352 h 409"/>
                  <a:gd name="T24" fmla="*/ 141 w 694"/>
                  <a:gd name="T25" fmla="*/ 345 h 409"/>
                  <a:gd name="T26" fmla="*/ 91 w 694"/>
                  <a:gd name="T27" fmla="*/ 344 h 409"/>
                  <a:gd name="T28" fmla="*/ 51 w 694"/>
                  <a:gd name="T29" fmla="*/ 351 h 409"/>
                  <a:gd name="T30" fmla="*/ 11 w 694"/>
                  <a:gd name="T31" fmla="*/ 345 h 409"/>
                  <a:gd name="T32" fmla="*/ 8 w 694"/>
                  <a:gd name="T33" fmla="*/ 328 h 409"/>
                  <a:gd name="T34" fmla="*/ 27 w 694"/>
                  <a:gd name="T35" fmla="*/ 285 h 409"/>
                  <a:gd name="T36" fmla="*/ 27 w 694"/>
                  <a:gd name="T37" fmla="*/ 223 h 409"/>
                  <a:gd name="T38" fmla="*/ 33 w 694"/>
                  <a:gd name="T39" fmla="*/ 157 h 409"/>
                  <a:gd name="T40" fmla="*/ 41 w 694"/>
                  <a:gd name="T41" fmla="*/ 122 h 409"/>
                  <a:gd name="T42" fmla="*/ 75 w 694"/>
                  <a:gd name="T43" fmla="*/ 117 h 409"/>
                  <a:gd name="T44" fmla="*/ 111 w 694"/>
                  <a:gd name="T45" fmla="*/ 125 h 409"/>
                  <a:gd name="T46" fmla="*/ 137 w 694"/>
                  <a:gd name="T47" fmla="*/ 125 h 409"/>
                  <a:gd name="T48" fmla="*/ 235 w 694"/>
                  <a:gd name="T49" fmla="*/ 74 h 409"/>
                  <a:gd name="T50" fmla="*/ 312 w 694"/>
                  <a:gd name="T51" fmla="*/ 38 h 409"/>
                  <a:gd name="T52" fmla="*/ 359 w 694"/>
                  <a:gd name="T53" fmla="*/ 25 h 409"/>
                  <a:gd name="T54" fmla="*/ 400 w 694"/>
                  <a:gd name="T55" fmla="*/ 3 h 409"/>
                  <a:gd name="T56" fmla="*/ 430 w 694"/>
                  <a:gd name="T57" fmla="*/ 3 h 409"/>
                  <a:gd name="T58" fmla="*/ 472 w 694"/>
                  <a:gd name="T59" fmla="*/ 19 h 409"/>
                  <a:gd name="T60" fmla="*/ 530 w 694"/>
                  <a:gd name="T61" fmla="*/ 50 h 409"/>
                  <a:gd name="T62" fmla="*/ 575 w 694"/>
                  <a:gd name="T63" fmla="*/ 76 h 409"/>
                  <a:gd name="T64" fmla="*/ 607 w 694"/>
                  <a:gd name="T65" fmla="*/ 88 h 409"/>
                  <a:gd name="T66" fmla="*/ 636 w 694"/>
                  <a:gd name="T67" fmla="*/ 128 h 409"/>
                  <a:gd name="T68" fmla="*/ 655 w 694"/>
                  <a:gd name="T69" fmla="*/ 155 h 409"/>
                  <a:gd name="T70" fmla="*/ 671 w 694"/>
                  <a:gd name="T71" fmla="*/ 185 h 409"/>
                  <a:gd name="T72" fmla="*/ 692 w 694"/>
                  <a:gd name="T73" fmla="*/ 247 h 409"/>
                  <a:gd name="T74" fmla="*/ 694 w 694"/>
                  <a:gd name="T75" fmla="*/ 299 h 409"/>
                  <a:gd name="T76" fmla="*/ 687 w 694"/>
                  <a:gd name="T77" fmla="*/ 328 h 409"/>
                  <a:gd name="T78" fmla="*/ 655 w 694"/>
                  <a:gd name="T79" fmla="*/ 320 h 409"/>
                  <a:gd name="T80" fmla="*/ 641 w 694"/>
                  <a:gd name="T81" fmla="*/ 293 h 409"/>
                  <a:gd name="T82" fmla="*/ 636 w 694"/>
                  <a:gd name="T83" fmla="*/ 256 h 409"/>
                  <a:gd name="T84" fmla="*/ 590 w 694"/>
                  <a:gd name="T85" fmla="*/ 207 h 409"/>
                  <a:gd name="T86" fmla="*/ 570 w 694"/>
                  <a:gd name="T87" fmla="*/ 179 h 409"/>
                  <a:gd name="T88" fmla="*/ 536 w 694"/>
                  <a:gd name="T89" fmla="*/ 176 h 409"/>
                  <a:gd name="T90" fmla="*/ 501 w 694"/>
                  <a:gd name="T91" fmla="*/ 169 h 409"/>
                  <a:gd name="T92" fmla="*/ 470 w 694"/>
                  <a:gd name="T93" fmla="*/ 175 h 409"/>
                  <a:gd name="T94" fmla="*/ 434 w 694"/>
                  <a:gd name="T95" fmla="*/ 201 h 409"/>
                  <a:gd name="T96" fmla="*/ 397 w 694"/>
                  <a:gd name="T97" fmla="*/ 236 h 409"/>
                  <a:gd name="T98" fmla="*/ 385 w 694"/>
                  <a:gd name="T99" fmla="*/ 287 h 409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694" h="409">
                    <a:moveTo>
                      <a:pt x="385" y="287"/>
                    </a:moveTo>
                    <a:lnTo>
                      <a:pt x="395" y="307"/>
                    </a:lnTo>
                    <a:lnTo>
                      <a:pt x="409" y="317"/>
                    </a:lnTo>
                    <a:lnTo>
                      <a:pt x="435" y="326"/>
                    </a:lnTo>
                    <a:lnTo>
                      <a:pt x="457" y="339"/>
                    </a:lnTo>
                    <a:lnTo>
                      <a:pt x="480" y="336"/>
                    </a:lnTo>
                    <a:lnTo>
                      <a:pt x="516" y="331"/>
                    </a:lnTo>
                    <a:lnTo>
                      <a:pt x="543" y="338"/>
                    </a:lnTo>
                    <a:lnTo>
                      <a:pt x="563" y="351"/>
                    </a:lnTo>
                    <a:lnTo>
                      <a:pt x="570" y="365"/>
                    </a:lnTo>
                    <a:lnTo>
                      <a:pt x="553" y="374"/>
                    </a:lnTo>
                    <a:lnTo>
                      <a:pt x="530" y="383"/>
                    </a:lnTo>
                    <a:lnTo>
                      <a:pt x="493" y="396"/>
                    </a:lnTo>
                    <a:lnTo>
                      <a:pt x="464" y="409"/>
                    </a:lnTo>
                    <a:lnTo>
                      <a:pt x="428" y="406"/>
                    </a:lnTo>
                    <a:lnTo>
                      <a:pt x="398" y="405"/>
                    </a:lnTo>
                    <a:lnTo>
                      <a:pt x="375" y="403"/>
                    </a:lnTo>
                    <a:lnTo>
                      <a:pt x="303" y="395"/>
                    </a:lnTo>
                    <a:lnTo>
                      <a:pt x="276" y="383"/>
                    </a:lnTo>
                    <a:lnTo>
                      <a:pt x="246" y="374"/>
                    </a:lnTo>
                    <a:lnTo>
                      <a:pt x="231" y="368"/>
                    </a:lnTo>
                    <a:lnTo>
                      <a:pt x="211" y="364"/>
                    </a:lnTo>
                    <a:lnTo>
                      <a:pt x="190" y="356"/>
                    </a:lnTo>
                    <a:lnTo>
                      <a:pt x="174" y="352"/>
                    </a:lnTo>
                    <a:lnTo>
                      <a:pt x="157" y="346"/>
                    </a:lnTo>
                    <a:lnTo>
                      <a:pt x="141" y="345"/>
                    </a:lnTo>
                    <a:lnTo>
                      <a:pt x="120" y="342"/>
                    </a:lnTo>
                    <a:lnTo>
                      <a:pt x="91" y="344"/>
                    </a:lnTo>
                    <a:lnTo>
                      <a:pt x="70" y="348"/>
                    </a:lnTo>
                    <a:lnTo>
                      <a:pt x="51" y="351"/>
                    </a:lnTo>
                    <a:lnTo>
                      <a:pt x="32" y="349"/>
                    </a:lnTo>
                    <a:lnTo>
                      <a:pt x="11" y="345"/>
                    </a:lnTo>
                    <a:lnTo>
                      <a:pt x="0" y="343"/>
                    </a:lnTo>
                    <a:lnTo>
                      <a:pt x="8" y="328"/>
                    </a:lnTo>
                    <a:lnTo>
                      <a:pt x="16" y="313"/>
                    </a:lnTo>
                    <a:lnTo>
                      <a:pt x="27" y="285"/>
                    </a:lnTo>
                    <a:lnTo>
                      <a:pt x="26" y="244"/>
                    </a:lnTo>
                    <a:lnTo>
                      <a:pt x="27" y="223"/>
                    </a:lnTo>
                    <a:lnTo>
                      <a:pt x="31" y="181"/>
                    </a:lnTo>
                    <a:lnTo>
                      <a:pt x="33" y="157"/>
                    </a:lnTo>
                    <a:lnTo>
                      <a:pt x="35" y="134"/>
                    </a:lnTo>
                    <a:lnTo>
                      <a:pt x="41" y="122"/>
                    </a:lnTo>
                    <a:lnTo>
                      <a:pt x="31" y="109"/>
                    </a:lnTo>
                    <a:lnTo>
                      <a:pt x="75" y="117"/>
                    </a:lnTo>
                    <a:lnTo>
                      <a:pt x="91" y="118"/>
                    </a:lnTo>
                    <a:lnTo>
                      <a:pt x="111" y="125"/>
                    </a:lnTo>
                    <a:lnTo>
                      <a:pt x="125" y="126"/>
                    </a:lnTo>
                    <a:lnTo>
                      <a:pt x="137" y="125"/>
                    </a:lnTo>
                    <a:lnTo>
                      <a:pt x="161" y="113"/>
                    </a:lnTo>
                    <a:lnTo>
                      <a:pt x="235" y="74"/>
                    </a:lnTo>
                    <a:lnTo>
                      <a:pt x="275" y="54"/>
                    </a:lnTo>
                    <a:lnTo>
                      <a:pt x="312" y="38"/>
                    </a:lnTo>
                    <a:lnTo>
                      <a:pt x="334" y="33"/>
                    </a:lnTo>
                    <a:lnTo>
                      <a:pt x="359" y="25"/>
                    </a:lnTo>
                    <a:lnTo>
                      <a:pt x="379" y="15"/>
                    </a:lnTo>
                    <a:lnTo>
                      <a:pt x="400" y="3"/>
                    </a:lnTo>
                    <a:lnTo>
                      <a:pt x="416" y="0"/>
                    </a:lnTo>
                    <a:lnTo>
                      <a:pt x="430" y="3"/>
                    </a:lnTo>
                    <a:lnTo>
                      <a:pt x="452" y="14"/>
                    </a:lnTo>
                    <a:lnTo>
                      <a:pt x="472" y="19"/>
                    </a:lnTo>
                    <a:lnTo>
                      <a:pt x="490" y="25"/>
                    </a:lnTo>
                    <a:lnTo>
                      <a:pt x="530" y="50"/>
                    </a:lnTo>
                    <a:lnTo>
                      <a:pt x="551" y="59"/>
                    </a:lnTo>
                    <a:lnTo>
                      <a:pt x="575" y="76"/>
                    </a:lnTo>
                    <a:lnTo>
                      <a:pt x="595" y="83"/>
                    </a:lnTo>
                    <a:lnTo>
                      <a:pt x="607" y="88"/>
                    </a:lnTo>
                    <a:lnTo>
                      <a:pt x="622" y="109"/>
                    </a:lnTo>
                    <a:lnTo>
                      <a:pt x="636" y="128"/>
                    </a:lnTo>
                    <a:lnTo>
                      <a:pt x="649" y="144"/>
                    </a:lnTo>
                    <a:lnTo>
                      <a:pt x="655" y="155"/>
                    </a:lnTo>
                    <a:lnTo>
                      <a:pt x="664" y="170"/>
                    </a:lnTo>
                    <a:lnTo>
                      <a:pt x="671" y="185"/>
                    </a:lnTo>
                    <a:lnTo>
                      <a:pt x="689" y="220"/>
                    </a:lnTo>
                    <a:lnTo>
                      <a:pt x="692" y="247"/>
                    </a:lnTo>
                    <a:lnTo>
                      <a:pt x="692" y="276"/>
                    </a:lnTo>
                    <a:lnTo>
                      <a:pt x="694" y="299"/>
                    </a:lnTo>
                    <a:lnTo>
                      <a:pt x="692" y="317"/>
                    </a:lnTo>
                    <a:lnTo>
                      <a:pt x="687" y="328"/>
                    </a:lnTo>
                    <a:lnTo>
                      <a:pt x="675" y="331"/>
                    </a:lnTo>
                    <a:lnTo>
                      <a:pt x="655" y="320"/>
                    </a:lnTo>
                    <a:lnTo>
                      <a:pt x="645" y="306"/>
                    </a:lnTo>
                    <a:lnTo>
                      <a:pt x="641" y="293"/>
                    </a:lnTo>
                    <a:lnTo>
                      <a:pt x="636" y="275"/>
                    </a:lnTo>
                    <a:lnTo>
                      <a:pt x="636" y="256"/>
                    </a:lnTo>
                    <a:lnTo>
                      <a:pt x="612" y="231"/>
                    </a:lnTo>
                    <a:lnTo>
                      <a:pt x="590" y="207"/>
                    </a:lnTo>
                    <a:lnTo>
                      <a:pt x="580" y="190"/>
                    </a:lnTo>
                    <a:lnTo>
                      <a:pt x="570" y="179"/>
                    </a:lnTo>
                    <a:lnTo>
                      <a:pt x="553" y="180"/>
                    </a:lnTo>
                    <a:lnTo>
                      <a:pt x="536" y="176"/>
                    </a:lnTo>
                    <a:lnTo>
                      <a:pt x="515" y="175"/>
                    </a:lnTo>
                    <a:lnTo>
                      <a:pt x="501" y="169"/>
                    </a:lnTo>
                    <a:lnTo>
                      <a:pt x="482" y="171"/>
                    </a:lnTo>
                    <a:lnTo>
                      <a:pt x="470" y="175"/>
                    </a:lnTo>
                    <a:lnTo>
                      <a:pt x="453" y="188"/>
                    </a:lnTo>
                    <a:lnTo>
                      <a:pt x="434" y="201"/>
                    </a:lnTo>
                    <a:lnTo>
                      <a:pt x="412" y="215"/>
                    </a:lnTo>
                    <a:lnTo>
                      <a:pt x="397" y="236"/>
                    </a:lnTo>
                    <a:lnTo>
                      <a:pt x="381" y="252"/>
                    </a:lnTo>
                    <a:lnTo>
                      <a:pt x="385" y="287"/>
                    </a:lnTo>
                    <a:close/>
                  </a:path>
                </a:pathLst>
              </a:custGeom>
              <a:solidFill>
                <a:srgbClr val="FFBFBF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22" name="Freeform 92"/>
              <p:cNvSpPr>
                <a:spLocks/>
              </p:cNvSpPr>
              <p:nvPr/>
            </p:nvSpPr>
            <p:spPr bwMode="auto">
              <a:xfrm rot="2180584" flipH="1">
                <a:off x="1590" y="1083"/>
                <a:ext cx="111" cy="53"/>
              </a:xfrm>
              <a:custGeom>
                <a:avLst/>
                <a:gdLst>
                  <a:gd name="T0" fmla="*/ 0 w 138"/>
                  <a:gd name="T1" fmla="*/ 0 h 66"/>
                  <a:gd name="T2" fmla="*/ 53 w 138"/>
                  <a:gd name="T3" fmla="*/ 22 h 66"/>
                  <a:gd name="T4" fmla="*/ 111 w 138"/>
                  <a:gd name="T5" fmla="*/ 53 h 6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38" h="66">
                    <a:moveTo>
                      <a:pt x="0" y="0"/>
                    </a:moveTo>
                    <a:lnTo>
                      <a:pt x="66" y="27"/>
                    </a:lnTo>
                    <a:lnTo>
                      <a:pt x="138" y="6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23" name="Freeform 93"/>
              <p:cNvSpPr>
                <a:spLocks/>
              </p:cNvSpPr>
              <p:nvPr/>
            </p:nvSpPr>
            <p:spPr bwMode="auto">
              <a:xfrm rot="3423405" flipH="1">
                <a:off x="1629" y="1374"/>
                <a:ext cx="16" cy="54"/>
              </a:xfrm>
              <a:custGeom>
                <a:avLst/>
                <a:gdLst>
                  <a:gd name="T0" fmla="*/ 5 w 70"/>
                  <a:gd name="T1" fmla="*/ 0 h 169"/>
                  <a:gd name="T2" fmla="*/ 12 w 70"/>
                  <a:gd name="T3" fmla="*/ 17 h 169"/>
                  <a:gd name="T4" fmla="*/ 16 w 70"/>
                  <a:gd name="T5" fmla="*/ 27 h 169"/>
                  <a:gd name="T6" fmla="*/ 16 w 70"/>
                  <a:gd name="T7" fmla="*/ 36 h 169"/>
                  <a:gd name="T8" fmla="*/ 13 w 70"/>
                  <a:gd name="T9" fmla="*/ 45 h 169"/>
                  <a:gd name="T10" fmla="*/ 6 w 70"/>
                  <a:gd name="T11" fmla="*/ 50 h 169"/>
                  <a:gd name="T12" fmla="*/ 0 w 70"/>
                  <a:gd name="T13" fmla="*/ 54 h 16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0" h="169">
                    <a:moveTo>
                      <a:pt x="23" y="0"/>
                    </a:moveTo>
                    <a:lnTo>
                      <a:pt x="53" y="52"/>
                    </a:lnTo>
                    <a:lnTo>
                      <a:pt x="69" y="83"/>
                    </a:lnTo>
                    <a:lnTo>
                      <a:pt x="70" y="113"/>
                    </a:lnTo>
                    <a:lnTo>
                      <a:pt x="58" y="140"/>
                    </a:lnTo>
                    <a:lnTo>
                      <a:pt x="27" y="158"/>
                    </a:lnTo>
                    <a:lnTo>
                      <a:pt x="0" y="16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24" name="Freeform 94"/>
              <p:cNvSpPr>
                <a:spLocks/>
              </p:cNvSpPr>
              <p:nvPr/>
            </p:nvSpPr>
            <p:spPr bwMode="auto">
              <a:xfrm rot="3012925" flipH="1">
                <a:off x="1676" y="1190"/>
                <a:ext cx="13" cy="33"/>
              </a:xfrm>
              <a:custGeom>
                <a:avLst/>
                <a:gdLst>
                  <a:gd name="T0" fmla="*/ 0 w 50"/>
                  <a:gd name="T1" fmla="*/ 0 h 93"/>
                  <a:gd name="T2" fmla="*/ 0 w 50"/>
                  <a:gd name="T3" fmla="*/ 11 h 93"/>
                  <a:gd name="T4" fmla="*/ 2 w 50"/>
                  <a:gd name="T5" fmla="*/ 20 h 93"/>
                  <a:gd name="T6" fmla="*/ 7 w 50"/>
                  <a:gd name="T7" fmla="*/ 29 h 93"/>
                  <a:gd name="T8" fmla="*/ 13 w 50"/>
                  <a:gd name="T9" fmla="*/ 33 h 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0" h="93">
                    <a:moveTo>
                      <a:pt x="0" y="0"/>
                    </a:moveTo>
                    <a:lnTo>
                      <a:pt x="0" y="32"/>
                    </a:lnTo>
                    <a:lnTo>
                      <a:pt x="6" y="57"/>
                    </a:lnTo>
                    <a:lnTo>
                      <a:pt x="25" y="82"/>
                    </a:lnTo>
                    <a:lnTo>
                      <a:pt x="50" y="9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25" name="Freeform 95"/>
              <p:cNvSpPr>
                <a:spLocks/>
              </p:cNvSpPr>
              <p:nvPr/>
            </p:nvSpPr>
            <p:spPr bwMode="auto">
              <a:xfrm rot="3892858" flipH="1">
                <a:off x="1736" y="1271"/>
                <a:ext cx="10" cy="25"/>
              </a:xfrm>
              <a:custGeom>
                <a:avLst/>
                <a:gdLst>
                  <a:gd name="T0" fmla="*/ 0 w 19"/>
                  <a:gd name="T1" fmla="*/ 0 h 43"/>
                  <a:gd name="T2" fmla="*/ 0 w 19"/>
                  <a:gd name="T3" fmla="*/ 8 h 43"/>
                  <a:gd name="T4" fmla="*/ 2 w 19"/>
                  <a:gd name="T5" fmla="*/ 16 h 43"/>
                  <a:gd name="T6" fmla="*/ 10 w 19"/>
                  <a:gd name="T7" fmla="*/ 25 h 4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9" h="43">
                    <a:moveTo>
                      <a:pt x="0" y="0"/>
                    </a:moveTo>
                    <a:lnTo>
                      <a:pt x="0" y="14"/>
                    </a:lnTo>
                    <a:lnTo>
                      <a:pt x="4" y="28"/>
                    </a:lnTo>
                    <a:lnTo>
                      <a:pt x="19" y="4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0326" name="Group 96"/>
              <p:cNvGrpSpPr>
                <a:grpSpLocks/>
              </p:cNvGrpSpPr>
              <p:nvPr/>
            </p:nvGrpSpPr>
            <p:grpSpPr bwMode="auto">
              <a:xfrm rot="11405476" flipH="1">
                <a:off x="957" y="1115"/>
                <a:ext cx="261" cy="307"/>
                <a:chOff x="2457" y="2549"/>
                <a:chExt cx="557" cy="547"/>
              </a:xfrm>
            </p:grpSpPr>
            <p:sp>
              <p:nvSpPr>
                <p:cNvPr id="10329" name="Freeform 97"/>
                <p:cNvSpPr>
                  <a:spLocks/>
                </p:cNvSpPr>
                <p:nvPr/>
              </p:nvSpPr>
              <p:spPr bwMode="auto">
                <a:xfrm>
                  <a:off x="2457" y="2549"/>
                  <a:ext cx="557" cy="547"/>
                </a:xfrm>
                <a:custGeom>
                  <a:avLst/>
                  <a:gdLst>
                    <a:gd name="T0" fmla="*/ 557 w 1112"/>
                    <a:gd name="T1" fmla="*/ 70 h 1094"/>
                    <a:gd name="T2" fmla="*/ 529 w 1112"/>
                    <a:gd name="T3" fmla="*/ 136 h 1094"/>
                    <a:gd name="T4" fmla="*/ 509 w 1112"/>
                    <a:gd name="T5" fmla="*/ 187 h 1094"/>
                    <a:gd name="T6" fmla="*/ 486 w 1112"/>
                    <a:gd name="T7" fmla="*/ 238 h 1094"/>
                    <a:gd name="T8" fmla="*/ 472 w 1112"/>
                    <a:gd name="T9" fmla="*/ 294 h 1094"/>
                    <a:gd name="T10" fmla="*/ 463 w 1112"/>
                    <a:gd name="T11" fmla="*/ 351 h 1094"/>
                    <a:gd name="T12" fmla="*/ 453 w 1112"/>
                    <a:gd name="T13" fmla="*/ 407 h 1094"/>
                    <a:gd name="T14" fmla="*/ 453 w 1112"/>
                    <a:gd name="T15" fmla="*/ 458 h 1094"/>
                    <a:gd name="T16" fmla="*/ 453 w 1112"/>
                    <a:gd name="T17" fmla="*/ 501 h 1094"/>
                    <a:gd name="T18" fmla="*/ 453 w 1112"/>
                    <a:gd name="T19" fmla="*/ 519 h 1094"/>
                    <a:gd name="T20" fmla="*/ 121 w 1112"/>
                    <a:gd name="T21" fmla="*/ 547 h 1094"/>
                    <a:gd name="T22" fmla="*/ 65 w 1112"/>
                    <a:gd name="T23" fmla="*/ 224 h 1094"/>
                    <a:gd name="T24" fmla="*/ 14 w 1112"/>
                    <a:gd name="T25" fmla="*/ 33 h 1094"/>
                    <a:gd name="T26" fmla="*/ 0 w 1112"/>
                    <a:gd name="T27" fmla="*/ 0 h 1094"/>
                    <a:gd name="T28" fmla="*/ 210 w 1112"/>
                    <a:gd name="T29" fmla="*/ 38 h 1094"/>
                    <a:gd name="T30" fmla="*/ 383 w 1112"/>
                    <a:gd name="T31" fmla="*/ 52 h 1094"/>
                    <a:gd name="T32" fmla="*/ 495 w 1112"/>
                    <a:gd name="T33" fmla="*/ 52 h 1094"/>
                    <a:gd name="T34" fmla="*/ 557 w 1112"/>
                    <a:gd name="T35" fmla="*/ 70 h 1094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1112" h="1094">
                      <a:moveTo>
                        <a:pt x="1112" y="140"/>
                      </a:moveTo>
                      <a:lnTo>
                        <a:pt x="1056" y="271"/>
                      </a:lnTo>
                      <a:lnTo>
                        <a:pt x="1017" y="373"/>
                      </a:lnTo>
                      <a:lnTo>
                        <a:pt x="971" y="476"/>
                      </a:lnTo>
                      <a:lnTo>
                        <a:pt x="943" y="588"/>
                      </a:lnTo>
                      <a:lnTo>
                        <a:pt x="924" y="702"/>
                      </a:lnTo>
                      <a:lnTo>
                        <a:pt x="905" y="814"/>
                      </a:lnTo>
                      <a:lnTo>
                        <a:pt x="905" y="916"/>
                      </a:lnTo>
                      <a:lnTo>
                        <a:pt x="905" y="1001"/>
                      </a:lnTo>
                      <a:lnTo>
                        <a:pt x="905" y="1038"/>
                      </a:lnTo>
                      <a:lnTo>
                        <a:pt x="242" y="1094"/>
                      </a:lnTo>
                      <a:lnTo>
                        <a:pt x="130" y="448"/>
                      </a:lnTo>
                      <a:lnTo>
                        <a:pt x="28" y="65"/>
                      </a:lnTo>
                      <a:lnTo>
                        <a:pt x="0" y="0"/>
                      </a:lnTo>
                      <a:lnTo>
                        <a:pt x="420" y="75"/>
                      </a:lnTo>
                      <a:lnTo>
                        <a:pt x="765" y="103"/>
                      </a:lnTo>
                      <a:lnTo>
                        <a:pt x="989" y="103"/>
                      </a:lnTo>
                      <a:lnTo>
                        <a:pt x="1112" y="140"/>
                      </a:lnTo>
                      <a:close/>
                    </a:path>
                  </a:pathLst>
                </a:custGeom>
                <a:solidFill>
                  <a:srgbClr val="5F7FFF"/>
                </a:solidFill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30" name="Oval 98"/>
                <p:cNvSpPr>
                  <a:spLocks noChangeArrowheads="1"/>
                </p:cNvSpPr>
                <p:nvPr/>
              </p:nvSpPr>
              <p:spPr bwMode="auto">
                <a:xfrm>
                  <a:off x="2793" y="2961"/>
                  <a:ext cx="61" cy="70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0327" name="Freeform 99"/>
              <p:cNvSpPr>
                <a:spLocks/>
              </p:cNvSpPr>
              <p:nvPr/>
            </p:nvSpPr>
            <p:spPr bwMode="auto">
              <a:xfrm rot="8068401" flipH="1">
                <a:off x="1546" y="1379"/>
                <a:ext cx="15" cy="10"/>
              </a:xfrm>
              <a:custGeom>
                <a:avLst/>
                <a:gdLst>
                  <a:gd name="T0" fmla="*/ 15 w 55"/>
                  <a:gd name="T1" fmla="*/ 10 h 33"/>
                  <a:gd name="T2" fmla="*/ 7 w 55"/>
                  <a:gd name="T3" fmla="*/ 7 h 33"/>
                  <a:gd name="T4" fmla="*/ 2 w 55"/>
                  <a:gd name="T5" fmla="*/ 2 h 33"/>
                  <a:gd name="T6" fmla="*/ 0 w 55"/>
                  <a:gd name="T7" fmla="*/ 0 h 3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5" h="33">
                    <a:moveTo>
                      <a:pt x="55" y="33"/>
                    </a:moveTo>
                    <a:lnTo>
                      <a:pt x="26" y="22"/>
                    </a:lnTo>
                    <a:lnTo>
                      <a:pt x="7" y="8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28" name="Freeform 100"/>
              <p:cNvSpPr>
                <a:spLocks/>
              </p:cNvSpPr>
              <p:nvPr/>
            </p:nvSpPr>
            <p:spPr bwMode="auto">
              <a:xfrm rot="2668401" flipH="1">
                <a:off x="1554" y="1050"/>
                <a:ext cx="51" cy="32"/>
              </a:xfrm>
              <a:custGeom>
                <a:avLst/>
                <a:gdLst>
                  <a:gd name="T0" fmla="*/ 0 w 53"/>
                  <a:gd name="T1" fmla="*/ 0 h 34"/>
                  <a:gd name="T2" fmla="*/ 16 w 53"/>
                  <a:gd name="T3" fmla="*/ 8 h 34"/>
                  <a:gd name="T4" fmla="*/ 51 w 53"/>
                  <a:gd name="T5" fmla="*/ 32 h 3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3" h="34">
                    <a:moveTo>
                      <a:pt x="0" y="0"/>
                    </a:moveTo>
                    <a:lnTo>
                      <a:pt x="17" y="8"/>
                    </a:lnTo>
                    <a:lnTo>
                      <a:pt x="53" y="3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315" name="Group 101"/>
            <p:cNvGrpSpPr>
              <a:grpSpLocks/>
            </p:cNvGrpSpPr>
            <p:nvPr/>
          </p:nvGrpSpPr>
          <p:grpSpPr bwMode="auto">
            <a:xfrm>
              <a:off x="3260" y="1968"/>
              <a:ext cx="122" cy="588"/>
              <a:chOff x="3260" y="1968"/>
              <a:chExt cx="122" cy="588"/>
            </a:xfrm>
          </p:grpSpPr>
          <p:sp>
            <p:nvSpPr>
              <p:cNvPr id="10316" name="Freeform 102"/>
              <p:cNvSpPr>
                <a:spLocks/>
              </p:cNvSpPr>
              <p:nvPr/>
            </p:nvSpPr>
            <p:spPr bwMode="auto">
              <a:xfrm rot="-10736488">
                <a:off x="3278" y="2412"/>
                <a:ext cx="46" cy="144"/>
              </a:xfrm>
              <a:custGeom>
                <a:avLst/>
                <a:gdLst>
                  <a:gd name="T0" fmla="*/ 0 w 183"/>
                  <a:gd name="T1" fmla="*/ 14 h 440"/>
                  <a:gd name="T2" fmla="*/ 25 w 183"/>
                  <a:gd name="T3" fmla="*/ 5 h 440"/>
                  <a:gd name="T4" fmla="*/ 44 w 183"/>
                  <a:gd name="T5" fmla="*/ 43 h 440"/>
                  <a:gd name="T6" fmla="*/ 5 w 183"/>
                  <a:gd name="T7" fmla="*/ 98 h 440"/>
                  <a:gd name="T8" fmla="*/ 5 w 183"/>
                  <a:gd name="T9" fmla="*/ 132 h 4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3" h="440">
                    <a:moveTo>
                      <a:pt x="0" y="44"/>
                    </a:moveTo>
                    <a:cubicBezTo>
                      <a:pt x="18" y="17"/>
                      <a:pt x="70" y="0"/>
                      <a:pt x="99" y="14"/>
                    </a:cubicBezTo>
                    <a:cubicBezTo>
                      <a:pt x="128" y="28"/>
                      <a:pt x="183" y="50"/>
                      <a:pt x="174" y="131"/>
                    </a:cubicBezTo>
                    <a:cubicBezTo>
                      <a:pt x="165" y="212"/>
                      <a:pt x="58" y="229"/>
                      <a:pt x="20" y="299"/>
                    </a:cubicBezTo>
                    <a:cubicBezTo>
                      <a:pt x="20" y="440"/>
                      <a:pt x="20" y="344"/>
                      <a:pt x="20" y="402"/>
                    </a:cubicBez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17" name="AutoShape 103"/>
              <p:cNvSpPr>
                <a:spLocks noChangeArrowheads="1"/>
              </p:cNvSpPr>
              <p:nvPr/>
            </p:nvSpPr>
            <p:spPr bwMode="auto">
              <a:xfrm>
                <a:off x="3260" y="2058"/>
                <a:ext cx="121" cy="384"/>
              </a:xfrm>
              <a:prstGeom prst="can">
                <a:avLst>
                  <a:gd name="adj" fmla="val 47104"/>
                </a:avLst>
              </a:prstGeom>
              <a:gradFill rotWithShape="1">
                <a:gsLst>
                  <a:gs pos="0">
                    <a:srgbClr val="475E76"/>
                  </a:gs>
                  <a:gs pos="50000">
                    <a:srgbClr val="99CCFF"/>
                  </a:gs>
                  <a:gs pos="100000">
                    <a:srgbClr val="475E76"/>
                  </a:gs>
                </a:gsLst>
                <a:lin ang="0" scaled="1"/>
              </a:gradFill>
              <a:ln w="317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18" name="AutoShape 104"/>
              <p:cNvSpPr>
                <a:spLocks noChangeArrowheads="1"/>
              </p:cNvSpPr>
              <p:nvPr/>
            </p:nvSpPr>
            <p:spPr bwMode="auto">
              <a:xfrm rot="-5400000">
                <a:off x="3202" y="2037"/>
                <a:ext cx="240" cy="121"/>
              </a:xfrm>
              <a:prstGeom prst="flowChartOnlineStorage">
                <a:avLst/>
              </a:prstGeom>
              <a:gradFill rotWithShape="1">
                <a:gsLst>
                  <a:gs pos="0">
                    <a:srgbClr val="475E76"/>
                  </a:gs>
                  <a:gs pos="50000">
                    <a:srgbClr val="99CCFF"/>
                  </a:gs>
                  <a:gs pos="100000">
                    <a:srgbClr val="475E76"/>
                  </a:gs>
                </a:gsLst>
                <a:lin ang="5400000" scaled="1"/>
              </a:gradFill>
              <a:ln w="3175">
                <a:solidFill>
                  <a:schemeClr val="bg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19" name="AutoShape 105"/>
              <p:cNvSpPr>
                <a:spLocks noChangeArrowheads="1"/>
              </p:cNvSpPr>
              <p:nvPr/>
            </p:nvSpPr>
            <p:spPr bwMode="auto">
              <a:xfrm rot="-5400000">
                <a:off x="3201" y="2075"/>
                <a:ext cx="240" cy="121"/>
              </a:xfrm>
              <a:prstGeom prst="flowChartOnlineStorage">
                <a:avLst/>
              </a:prstGeom>
              <a:gradFill rotWithShape="1">
                <a:gsLst>
                  <a:gs pos="0">
                    <a:srgbClr val="475E76"/>
                  </a:gs>
                  <a:gs pos="50000">
                    <a:srgbClr val="99CCFF"/>
                  </a:gs>
                  <a:gs pos="100000">
                    <a:srgbClr val="475E76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>
                    <a:solidFill>
                      <a:schemeClr val="bg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20" name="Arc 106"/>
              <p:cNvSpPr>
                <a:spLocks/>
              </p:cNvSpPr>
              <p:nvPr/>
            </p:nvSpPr>
            <p:spPr bwMode="auto">
              <a:xfrm rot="78102" flipH="1" flipV="1">
                <a:off x="3261" y="1968"/>
                <a:ext cx="121" cy="45"/>
              </a:xfrm>
              <a:custGeom>
                <a:avLst/>
                <a:gdLst>
                  <a:gd name="T0" fmla="*/ 11 w 43200"/>
                  <a:gd name="T1" fmla="*/ 45 h 33762"/>
                  <a:gd name="T2" fmla="*/ 114 w 43200"/>
                  <a:gd name="T3" fmla="*/ 42 h 33762"/>
                  <a:gd name="T4" fmla="*/ 61 w 43200"/>
                  <a:gd name="T5" fmla="*/ 29 h 3376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200" h="33762" fill="none" extrusionOk="0">
                    <a:moveTo>
                      <a:pt x="3749" y="33761"/>
                    </a:moveTo>
                    <a:cubicBezTo>
                      <a:pt x="1306" y="30176"/>
                      <a:pt x="0" y="2593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5101"/>
                      <a:pt x="42348" y="28551"/>
                      <a:pt x="40719" y="31651"/>
                    </a:cubicBezTo>
                  </a:path>
                  <a:path w="43200" h="33762" stroke="0" extrusionOk="0">
                    <a:moveTo>
                      <a:pt x="3749" y="33761"/>
                    </a:moveTo>
                    <a:cubicBezTo>
                      <a:pt x="1306" y="30176"/>
                      <a:pt x="0" y="2593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5101"/>
                      <a:pt x="42348" y="28551"/>
                      <a:pt x="40719" y="31651"/>
                    </a:cubicBezTo>
                    <a:lnTo>
                      <a:pt x="21600" y="21600"/>
                    </a:lnTo>
                    <a:lnTo>
                      <a:pt x="3749" y="33761"/>
                    </a:lnTo>
                    <a:close/>
                  </a:path>
                </a:pathLst>
              </a:cu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37995" name="Group 107"/>
          <p:cNvGrpSpPr>
            <a:grpSpLocks/>
          </p:cNvGrpSpPr>
          <p:nvPr/>
        </p:nvGrpSpPr>
        <p:grpSpPr bwMode="auto">
          <a:xfrm rot="-315018">
            <a:off x="3552825" y="5095875"/>
            <a:ext cx="1011238" cy="1068388"/>
            <a:chOff x="1227" y="1321"/>
            <a:chExt cx="637" cy="673"/>
          </a:xfrm>
        </p:grpSpPr>
        <p:sp>
          <p:nvSpPr>
            <p:cNvPr id="10304" name="Freeform 108"/>
            <p:cNvSpPr>
              <a:spLocks/>
            </p:cNvSpPr>
            <p:nvPr/>
          </p:nvSpPr>
          <p:spPr bwMode="auto">
            <a:xfrm rot="-1582526">
              <a:off x="1370" y="1337"/>
              <a:ext cx="194" cy="222"/>
            </a:xfrm>
            <a:custGeom>
              <a:avLst/>
              <a:gdLst>
                <a:gd name="T0" fmla="*/ 98 w 268"/>
                <a:gd name="T1" fmla="*/ 137 h 334"/>
                <a:gd name="T2" fmla="*/ 0 w 268"/>
                <a:gd name="T3" fmla="*/ 0 h 334"/>
                <a:gd name="T4" fmla="*/ 17 w 268"/>
                <a:gd name="T5" fmla="*/ 3 h 334"/>
                <a:gd name="T6" fmla="*/ 35 w 268"/>
                <a:gd name="T7" fmla="*/ 7 h 334"/>
                <a:gd name="T8" fmla="*/ 49 w 268"/>
                <a:gd name="T9" fmla="*/ 17 h 334"/>
                <a:gd name="T10" fmla="*/ 56 w 268"/>
                <a:gd name="T11" fmla="*/ 24 h 334"/>
                <a:gd name="T12" fmla="*/ 84 w 268"/>
                <a:gd name="T13" fmla="*/ 39 h 334"/>
                <a:gd name="T14" fmla="*/ 104 w 268"/>
                <a:gd name="T15" fmla="*/ 52 h 334"/>
                <a:gd name="T16" fmla="*/ 120 w 268"/>
                <a:gd name="T17" fmla="*/ 64 h 334"/>
                <a:gd name="T18" fmla="*/ 136 w 268"/>
                <a:gd name="T19" fmla="*/ 73 h 334"/>
                <a:gd name="T20" fmla="*/ 142 w 268"/>
                <a:gd name="T21" fmla="*/ 90 h 334"/>
                <a:gd name="T22" fmla="*/ 148 w 268"/>
                <a:gd name="T23" fmla="*/ 106 h 334"/>
                <a:gd name="T24" fmla="*/ 156 w 268"/>
                <a:gd name="T25" fmla="*/ 124 h 334"/>
                <a:gd name="T26" fmla="*/ 166 w 268"/>
                <a:gd name="T27" fmla="*/ 146 h 334"/>
                <a:gd name="T28" fmla="*/ 178 w 268"/>
                <a:gd name="T29" fmla="*/ 162 h 334"/>
                <a:gd name="T30" fmla="*/ 185 w 268"/>
                <a:gd name="T31" fmla="*/ 179 h 334"/>
                <a:gd name="T32" fmla="*/ 194 w 268"/>
                <a:gd name="T33" fmla="*/ 222 h 334"/>
                <a:gd name="T34" fmla="*/ 172 w 268"/>
                <a:gd name="T35" fmla="*/ 219 h 334"/>
                <a:gd name="T36" fmla="*/ 148 w 268"/>
                <a:gd name="T37" fmla="*/ 214 h 334"/>
                <a:gd name="T38" fmla="*/ 98 w 268"/>
                <a:gd name="T39" fmla="*/ 137 h 33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268" h="334">
                  <a:moveTo>
                    <a:pt x="136" y="206"/>
                  </a:moveTo>
                  <a:lnTo>
                    <a:pt x="0" y="0"/>
                  </a:lnTo>
                  <a:lnTo>
                    <a:pt x="24" y="5"/>
                  </a:lnTo>
                  <a:lnTo>
                    <a:pt x="48" y="11"/>
                  </a:lnTo>
                  <a:lnTo>
                    <a:pt x="68" y="26"/>
                  </a:lnTo>
                  <a:lnTo>
                    <a:pt x="78" y="36"/>
                  </a:lnTo>
                  <a:lnTo>
                    <a:pt x="116" y="58"/>
                  </a:lnTo>
                  <a:lnTo>
                    <a:pt x="144" y="78"/>
                  </a:lnTo>
                  <a:lnTo>
                    <a:pt x="166" y="96"/>
                  </a:lnTo>
                  <a:lnTo>
                    <a:pt x="188" y="110"/>
                  </a:lnTo>
                  <a:lnTo>
                    <a:pt x="196" y="136"/>
                  </a:lnTo>
                  <a:lnTo>
                    <a:pt x="204" y="160"/>
                  </a:lnTo>
                  <a:lnTo>
                    <a:pt x="216" y="186"/>
                  </a:lnTo>
                  <a:lnTo>
                    <a:pt x="230" y="220"/>
                  </a:lnTo>
                  <a:lnTo>
                    <a:pt x="246" y="244"/>
                  </a:lnTo>
                  <a:lnTo>
                    <a:pt x="256" y="270"/>
                  </a:lnTo>
                  <a:lnTo>
                    <a:pt x="268" y="334"/>
                  </a:lnTo>
                  <a:lnTo>
                    <a:pt x="238" y="330"/>
                  </a:lnTo>
                  <a:lnTo>
                    <a:pt x="204" y="322"/>
                  </a:lnTo>
                  <a:lnTo>
                    <a:pt x="136" y="206"/>
                  </a:lnTo>
                  <a:close/>
                </a:path>
              </a:pathLst>
            </a:custGeom>
            <a:solidFill>
              <a:srgbClr val="FFBFBF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05" name="Freeform 109"/>
            <p:cNvSpPr>
              <a:spLocks/>
            </p:cNvSpPr>
            <p:nvPr/>
          </p:nvSpPr>
          <p:spPr bwMode="auto">
            <a:xfrm rot="-1582526">
              <a:off x="1227" y="1321"/>
              <a:ext cx="473" cy="621"/>
            </a:xfrm>
            <a:custGeom>
              <a:avLst/>
              <a:gdLst>
                <a:gd name="T0" fmla="*/ 169 w 651"/>
                <a:gd name="T1" fmla="*/ 338 h 934"/>
                <a:gd name="T2" fmla="*/ 132 w 651"/>
                <a:gd name="T3" fmla="*/ 340 h 934"/>
                <a:gd name="T4" fmla="*/ 80 w 651"/>
                <a:gd name="T5" fmla="*/ 320 h 934"/>
                <a:gd name="T6" fmla="*/ 67 w 651"/>
                <a:gd name="T7" fmla="*/ 293 h 934"/>
                <a:gd name="T8" fmla="*/ 38 w 651"/>
                <a:gd name="T9" fmla="*/ 274 h 934"/>
                <a:gd name="T10" fmla="*/ 7 w 651"/>
                <a:gd name="T11" fmla="*/ 273 h 934"/>
                <a:gd name="T12" fmla="*/ 7 w 651"/>
                <a:gd name="T13" fmla="*/ 293 h 934"/>
                <a:gd name="T14" fmla="*/ 17 w 651"/>
                <a:gd name="T15" fmla="*/ 322 h 934"/>
                <a:gd name="T16" fmla="*/ 32 w 651"/>
                <a:gd name="T17" fmla="*/ 355 h 934"/>
                <a:gd name="T18" fmla="*/ 54 w 651"/>
                <a:gd name="T19" fmla="*/ 386 h 934"/>
                <a:gd name="T20" fmla="*/ 84 w 651"/>
                <a:gd name="T21" fmla="*/ 418 h 934"/>
                <a:gd name="T22" fmla="*/ 132 w 651"/>
                <a:gd name="T23" fmla="*/ 463 h 934"/>
                <a:gd name="T24" fmla="*/ 176 w 651"/>
                <a:gd name="T25" fmla="*/ 503 h 934"/>
                <a:gd name="T26" fmla="*/ 222 w 651"/>
                <a:gd name="T27" fmla="*/ 543 h 934"/>
                <a:gd name="T28" fmla="*/ 247 w 651"/>
                <a:gd name="T29" fmla="*/ 569 h 934"/>
                <a:gd name="T30" fmla="*/ 257 w 651"/>
                <a:gd name="T31" fmla="*/ 594 h 934"/>
                <a:gd name="T32" fmla="*/ 276 w 651"/>
                <a:gd name="T33" fmla="*/ 615 h 934"/>
                <a:gd name="T34" fmla="*/ 293 w 651"/>
                <a:gd name="T35" fmla="*/ 612 h 934"/>
                <a:gd name="T36" fmla="*/ 323 w 651"/>
                <a:gd name="T37" fmla="*/ 591 h 934"/>
                <a:gd name="T38" fmla="*/ 369 w 651"/>
                <a:gd name="T39" fmla="*/ 565 h 934"/>
                <a:gd name="T40" fmla="*/ 416 w 651"/>
                <a:gd name="T41" fmla="*/ 546 h 934"/>
                <a:gd name="T42" fmla="*/ 458 w 651"/>
                <a:gd name="T43" fmla="*/ 543 h 934"/>
                <a:gd name="T44" fmla="*/ 450 w 651"/>
                <a:gd name="T45" fmla="*/ 522 h 934"/>
                <a:gd name="T46" fmla="*/ 429 w 651"/>
                <a:gd name="T47" fmla="*/ 503 h 934"/>
                <a:gd name="T48" fmla="*/ 419 w 651"/>
                <a:gd name="T49" fmla="*/ 489 h 934"/>
                <a:gd name="T50" fmla="*/ 426 w 651"/>
                <a:gd name="T51" fmla="*/ 419 h 934"/>
                <a:gd name="T52" fmla="*/ 419 w 651"/>
                <a:gd name="T53" fmla="*/ 322 h 934"/>
                <a:gd name="T54" fmla="*/ 421 w 651"/>
                <a:gd name="T55" fmla="*/ 285 h 934"/>
                <a:gd name="T56" fmla="*/ 421 w 651"/>
                <a:gd name="T57" fmla="*/ 263 h 934"/>
                <a:gd name="T58" fmla="*/ 421 w 651"/>
                <a:gd name="T59" fmla="*/ 255 h 934"/>
                <a:gd name="T60" fmla="*/ 416 w 651"/>
                <a:gd name="T61" fmla="*/ 223 h 934"/>
                <a:gd name="T62" fmla="*/ 394 w 651"/>
                <a:gd name="T63" fmla="*/ 225 h 934"/>
                <a:gd name="T64" fmla="*/ 359 w 651"/>
                <a:gd name="T65" fmla="*/ 215 h 934"/>
                <a:gd name="T66" fmla="*/ 333 w 651"/>
                <a:gd name="T67" fmla="*/ 177 h 934"/>
                <a:gd name="T68" fmla="*/ 312 w 651"/>
                <a:gd name="T69" fmla="*/ 137 h 934"/>
                <a:gd name="T70" fmla="*/ 282 w 651"/>
                <a:gd name="T71" fmla="*/ 90 h 934"/>
                <a:gd name="T72" fmla="*/ 259 w 651"/>
                <a:gd name="T73" fmla="*/ 70 h 934"/>
                <a:gd name="T74" fmla="*/ 243 w 651"/>
                <a:gd name="T75" fmla="*/ 56 h 934"/>
                <a:gd name="T76" fmla="*/ 225 w 651"/>
                <a:gd name="T77" fmla="*/ 39 h 934"/>
                <a:gd name="T78" fmla="*/ 208 w 651"/>
                <a:gd name="T79" fmla="*/ 27 h 934"/>
                <a:gd name="T80" fmla="*/ 189 w 651"/>
                <a:gd name="T81" fmla="*/ 9 h 934"/>
                <a:gd name="T82" fmla="*/ 169 w 651"/>
                <a:gd name="T83" fmla="*/ 13 h 934"/>
                <a:gd name="T84" fmla="*/ 174 w 651"/>
                <a:gd name="T85" fmla="*/ 57 h 934"/>
                <a:gd name="T86" fmla="*/ 209 w 651"/>
                <a:gd name="T87" fmla="*/ 101 h 934"/>
                <a:gd name="T88" fmla="*/ 233 w 651"/>
                <a:gd name="T89" fmla="*/ 136 h 934"/>
                <a:gd name="T90" fmla="*/ 246 w 651"/>
                <a:gd name="T91" fmla="*/ 184 h 934"/>
                <a:gd name="T92" fmla="*/ 267 w 651"/>
                <a:gd name="T93" fmla="*/ 235 h 934"/>
                <a:gd name="T94" fmla="*/ 251 w 651"/>
                <a:gd name="T95" fmla="*/ 269 h 934"/>
                <a:gd name="T96" fmla="*/ 222 w 651"/>
                <a:gd name="T97" fmla="*/ 307 h 934"/>
                <a:gd name="T98" fmla="*/ 185 w 651"/>
                <a:gd name="T99" fmla="*/ 330 h 93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651" h="934">
                  <a:moveTo>
                    <a:pt x="254" y="496"/>
                  </a:moveTo>
                  <a:lnTo>
                    <a:pt x="232" y="508"/>
                  </a:lnTo>
                  <a:lnTo>
                    <a:pt x="212" y="514"/>
                  </a:lnTo>
                  <a:lnTo>
                    <a:pt x="182" y="512"/>
                  </a:lnTo>
                  <a:lnTo>
                    <a:pt x="150" y="504"/>
                  </a:lnTo>
                  <a:lnTo>
                    <a:pt x="110" y="482"/>
                  </a:lnTo>
                  <a:lnTo>
                    <a:pt x="102" y="452"/>
                  </a:lnTo>
                  <a:lnTo>
                    <a:pt x="92" y="440"/>
                  </a:lnTo>
                  <a:lnTo>
                    <a:pt x="74" y="430"/>
                  </a:lnTo>
                  <a:lnTo>
                    <a:pt x="52" y="412"/>
                  </a:lnTo>
                  <a:lnTo>
                    <a:pt x="32" y="406"/>
                  </a:lnTo>
                  <a:lnTo>
                    <a:pt x="10" y="410"/>
                  </a:lnTo>
                  <a:lnTo>
                    <a:pt x="0" y="418"/>
                  </a:lnTo>
                  <a:lnTo>
                    <a:pt x="10" y="440"/>
                  </a:lnTo>
                  <a:lnTo>
                    <a:pt x="18" y="464"/>
                  </a:lnTo>
                  <a:lnTo>
                    <a:pt x="24" y="484"/>
                  </a:lnTo>
                  <a:lnTo>
                    <a:pt x="34" y="504"/>
                  </a:lnTo>
                  <a:lnTo>
                    <a:pt x="44" y="534"/>
                  </a:lnTo>
                  <a:lnTo>
                    <a:pt x="54" y="550"/>
                  </a:lnTo>
                  <a:lnTo>
                    <a:pt x="74" y="580"/>
                  </a:lnTo>
                  <a:lnTo>
                    <a:pt x="102" y="604"/>
                  </a:lnTo>
                  <a:lnTo>
                    <a:pt x="116" y="628"/>
                  </a:lnTo>
                  <a:lnTo>
                    <a:pt x="150" y="666"/>
                  </a:lnTo>
                  <a:lnTo>
                    <a:pt x="182" y="696"/>
                  </a:lnTo>
                  <a:lnTo>
                    <a:pt x="206" y="719"/>
                  </a:lnTo>
                  <a:lnTo>
                    <a:pt x="242" y="756"/>
                  </a:lnTo>
                  <a:lnTo>
                    <a:pt x="286" y="796"/>
                  </a:lnTo>
                  <a:lnTo>
                    <a:pt x="306" y="816"/>
                  </a:lnTo>
                  <a:lnTo>
                    <a:pt x="328" y="829"/>
                  </a:lnTo>
                  <a:lnTo>
                    <a:pt x="340" y="856"/>
                  </a:lnTo>
                  <a:lnTo>
                    <a:pt x="348" y="875"/>
                  </a:lnTo>
                  <a:lnTo>
                    <a:pt x="354" y="893"/>
                  </a:lnTo>
                  <a:lnTo>
                    <a:pt x="365" y="909"/>
                  </a:lnTo>
                  <a:lnTo>
                    <a:pt x="380" y="925"/>
                  </a:lnTo>
                  <a:lnTo>
                    <a:pt x="389" y="934"/>
                  </a:lnTo>
                  <a:lnTo>
                    <a:pt x="403" y="921"/>
                  </a:lnTo>
                  <a:lnTo>
                    <a:pt x="416" y="909"/>
                  </a:lnTo>
                  <a:lnTo>
                    <a:pt x="444" y="889"/>
                  </a:lnTo>
                  <a:lnTo>
                    <a:pt x="483" y="864"/>
                  </a:lnTo>
                  <a:lnTo>
                    <a:pt x="508" y="850"/>
                  </a:lnTo>
                  <a:lnTo>
                    <a:pt x="538" y="833"/>
                  </a:lnTo>
                  <a:lnTo>
                    <a:pt x="573" y="821"/>
                  </a:lnTo>
                  <a:lnTo>
                    <a:pt x="603" y="814"/>
                  </a:lnTo>
                  <a:lnTo>
                    <a:pt x="630" y="816"/>
                  </a:lnTo>
                  <a:lnTo>
                    <a:pt x="651" y="820"/>
                  </a:lnTo>
                  <a:lnTo>
                    <a:pt x="619" y="785"/>
                  </a:lnTo>
                  <a:lnTo>
                    <a:pt x="609" y="772"/>
                  </a:lnTo>
                  <a:lnTo>
                    <a:pt x="590" y="757"/>
                  </a:lnTo>
                  <a:lnTo>
                    <a:pt x="581" y="745"/>
                  </a:lnTo>
                  <a:lnTo>
                    <a:pt x="577" y="735"/>
                  </a:lnTo>
                  <a:lnTo>
                    <a:pt x="580" y="709"/>
                  </a:lnTo>
                  <a:lnTo>
                    <a:pt x="587" y="630"/>
                  </a:lnTo>
                  <a:lnTo>
                    <a:pt x="577" y="541"/>
                  </a:lnTo>
                  <a:lnTo>
                    <a:pt x="577" y="484"/>
                  </a:lnTo>
                  <a:lnTo>
                    <a:pt x="580" y="456"/>
                  </a:lnTo>
                  <a:lnTo>
                    <a:pt x="580" y="428"/>
                  </a:lnTo>
                  <a:lnTo>
                    <a:pt x="582" y="410"/>
                  </a:lnTo>
                  <a:lnTo>
                    <a:pt x="580" y="395"/>
                  </a:lnTo>
                  <a:lnTo>
                    <a:pt x="584" y="382"/>
                  </a:lnTo>
                  <a:lnTo>
                    <a:pt x="580" y="384"/>
                  </a:lnTo>
                  <a:lnTo>
                    <a:pt x="580" y="376"/>
                  </a:lnTo>
                  <a:lnTo>
                    <a:pt x="572" y="336"/>
                  </a:lnTo>
                  <a:lnTo>
                    <a:pt x="556" y="330"/>
                  </a:lnTo>
                  <a:lnTo>
                    <a:pt x="542" y="338"/>
                  </a:lnTo>
                  <a:lnTo>
                    <a:pt x="522" y="312"/>
                  </a:lnTo>
                  <a:lnTo>
                    <a:pt x="494" y="324"/>
                  </a:lnTo>
                  <a:lnTo>
                    <a:pt x="474" y="288"/>
                  </a:lnTo>
                  <a:lnTo>
                    <a:pt x="458" y="266"/>
                  </a:lnTo>
                  <a:lnTo>
                    <a:pt x="444" y="234"/>
                  </a:lnTo>
                  <a:lnTo>
                    <a:pt x="430" y="206"/>
                  </a:lnTo>
                  <a:lnTo>
                    <a:pt x="412" y="170"/>
                  </a:lnTo>
                  <a:lnTo>
                    <a:pt x="388" y="136"/>
                  </a:lnTo>
                  <a:lnTo>
                    <a:pt x="370" y="122"/>
                  </a:lnTo>
                  <a:lnTo>
                    <a:pt x="356" y="106"/>
                  </a:lnTo>
                  <a:lnTo>
                    <a:pt x="344" y="94"/>
                  </a:lnTo>
                  <a:lnTo>
                    <a:pt x="334" y="84"/>
                  </a:lnTo>
                  <a:lnTo>
                    <a:pt x="322" y="72"/>
                  </a:lnTo>
                  <a:lnTo>
                    <a:pt x="310" y="58"/>
                  </a:lnTo>
                  <a:lnTo>
                    <a:pt x="298" y="48"/>
                  </a:lnTo>
                  <a:lnTo>
                    <a:pt x="286" y="40"/>
                  </a:lnTo>
                  <a:lnTo>
                    <a:pt x="274" y="24"/>
                  </a:lnTo>
                  <a:lnTo>
                    <a:pt x="260" y="14"/>
                  </a:lnTo>
                  <a:lnTo>
                    <a:pt x="244" y="0"/>
                  </a:lnTo>
                  <a:lnTo>
                    <a:pt x="232" y="20"/>
                  </a:lnTo>
                  <a:lnTo>
                    <a:pt x="232" y="46"/>
                  </a:lnTo>
                  <a:lnTo>
                    <a:pt x="240" y="86"/>
                  </a:lnTo>
                  <a:lnTo>
                    <a:pt x="268" y="126"/>
                  </a:lnTo>
                  <a:lnTo>
                    <a:pt x="288" y="152"/>
                  </a:lnTo>
                  <a:lnTo>
                    <a:pt x="304" y="180"/>
                  </a:lnTo>
                  <a:lnTo>
                    <a:pt x="320" y="204"/>
                  </a:lnTo>
                  <a:lnTo>
                    <a:pt x="330" y="238"/>
                  </a:lnTo>
                  <a:lnTo>
                    <a:pt x="338" y="276"/>
                  </a:lnTo>
                  <a:lnTo>
                    <a:pt x="362" y="320"/>
                  </a:lnTo>
                  <a:lnTo>
                    <a:pt x="368" y="354"/>
                  </a:lnTo>
                  <a:lnTo>
                    <a:pt x="358" y="378"/>
                  </a:lnTo>
                  <a:lnTo>
                    <a:pt x="346" y="404"/>
                  </a:lnTo>
                  <a:lnTo>
                    <a:pt x="322" y="442"/>
                  </a:lnTo>
                  <a:lnTo>
                    <a:pt x="306" y="462"/>
                  </a:lnTo>
                  <a:lnTo>
                    <a:pt x="283" y="478"/>
                  </a:lnTo>
                  <a:lnTo>
                    <a:pt x="254" y="496"/>
                  </a:lnTo>
                  <a:close/>
                </a:path>
              </a:pathLst>
            </a:custGeom>
            <a:solidFill>
              <a:srgbClr val="FFBFBF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06" name="Freeform 110"/>
            <p:cNvSpPr>
              <a:spLocks/>
            </p:cNvSpPr>
            <p:nvPr/>
          </p:nvSpPr>
          <p:spPr bwMode="auto">
            <a:xfrm rot="-1582526">
              <a:off x="1587" y="1500"/>
              <a:ext cx="6" cy="76"/>
            </a:xfrm>
            <a:custGeom>
              <a:avLst/>
              <a:gdLst>
                <a:gd name="T0" fmla="*/ 3 w 20"/>
                <a:gd name="T1" fmla="*/ 0 h 336"/>
                <a:gd name="T2" fmla="*/ 6 w 20"/>
                <a:gd name="T3" fmla="*/ 12 h 336"/>
                <a:gd name="T4" fmla="*/ 0 w 20"/>
                <a:gd name="T5" fmla="*/ 55 h 336"/>
                <a:gd name="T6" fmla="*/ 0 w 20"/>
                <a:gd name="T7" fmla="*/ 76 h 33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" h="336">
                  <a:moveTo>
                    <a:pt x="9" y="0"/>
                  </a:moveTo>
                  <a:lnTo>
                    <a:pt x="20" y="52"/>
                  </a:lnTo>
                  <a:lnTo>
                    <a:pt x="1" y="241"/>
                  </a:lnTo>
                  <a:lnTo>
                    <a:pt x="0" y="336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07" name="Freeform 111"/>
            <p:cNvSpPr>
              <a:spLocks/>
            </p:cNvSpPr>
            <p:nvPr/>
          </p:nvSpPr>
          <p:spPr bwMode="auto">
            <a:xfrm rot="-1582526">
              <a:off x="1258" y="1692"/>
              <a:ext cx="17" cy="37"/>
            </a:xfrm>
            <a:custGeom>
              <a:avLst/>
              <a:gdLst>
                <a:gd name="T0" fmla="*/ 6 w 70"/>
                <a:gd name="T1" fmla="*/ 0 h 169"/>
                <a:gd name="T2" fmla="*/ 13 w 70"/>
                <a:gd name="T3" fmla="*/ 11 h 169"/>
                <a:gd name="T4" fmla="*/ 17 w 70"/>
                <a:gd name="T5" fmla="*/ 18 h 169"/>
                <a:gd name="T6" fmla="*/ 17 w 70"/>
                <a:gd name="T7" fmla="*/ 25 h 169"/>
                <a:gd name="T8" fmla="*/ 14 w 70"/>
                <a:gd name="T9" fmla="*/ 31 h 169"/>
                <a:gd name="T10" fmla="*/ 7 w 70"/>
                <a:gd name="T11" fmla="*/ 35 h 169"/>
                <a:gd name="T12" fmla="*/ 0 w 70"/>
                <a:gd name="T13" fmla="*/ 37 h 16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0" h="169">
                  <a:moveTo>
                    <a:pt x="23" y="0"/>
                  </a:moveTo>
                  <a:lnTo>
                    <a:pt x="53" y="52"/>
                  </a:lnTo>
                  <a:lnTo>
                    <a:pt x="69" y="83"/>
                  </a:lnTo>
                  <a:lnTo>
                    <a:pt x="70" y="113"/>
                  </a:lnTo>
                  <a:lnTo>
                    <a:pt x="58" y="140"/>
                  </a:lnTo>
                  <a:lnTo>
                    <a:pt x="27" y="158"/>
                  </a:lnTo>
                  <a:lnTo>
                    <a:pt x="0" y="169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08" name="Freeform 112"/>
            <p:cNvSpPr>
              <a:spLocks/>
            </p:cNvSpPr>
            <p:nvPr/>
          </p:nvSpPr>
          <p:spPr bwMode="auto">
            <a:xfrm rot="1579237">
              <a:off x="1384" y="1460"/>
              <a:ext cx="11" cy="22"/>
            </a:xfrm>
            <a:custGeom>
              <a:avLst/>
              <a:gdLst>
                <a:gd name="T0" fmla="*/ 0 w 50"/>
                <a:gd name="T1" fmla="*/ 0 h 93"/>
                <a:gd name="T2" fmla="*/ 0 w 50"/>
                <a:gd name="T3" fmla="*/ 8 h 93"/>
                <a:gd name="T4" fmla="*/ 1 w 50"/>
                <a:gd name="T5" fmla="*/ 13 h 93"/>
                <a:gd name="T6" fmla="*/ 6 w 50"/>
                <a:gd name="T7" fmla="*/ 19 h 93"/>
                <a:gd name="T8" fmla="*/ 11 w 50"/>
                <a:gd name="T9" fmla="*/ 2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" h="93">
                  <a:moveTo>
                    <a:pt x="0" y="0"/>
                  </a:moveTo>
                  <a:lnTo>
                    <a:pt x="0" y="32"/>
                  </a:lnTo>
                  <a:lnTo>
                    <a:pt x="6" y="57"/>
                  </a:lnTo>
                  <a:lnTo>
                    <a:pt x="25" y="82"/>
                  </a:lnTo>
                  <a:lnTo>
                    <a:pt x="50" y="93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309" name="Group 113"/>
            <p:cNvGrpSpPr>
              <a:grpSpLocks/>
            </p:cNvGrpSpPr>
            <p:nvPr/>
          </p:nvGrpSpPr>
          <p:grpSpPr bwMode="auto">
            <a:xfrm rot="-8991000">
              <a:off x="1657" y="1690"/>
              <a:ext cx="207" cy="304"/>
              <a:chOff x="2457" y="2549"/>
              <a:chExt cx="557" cy="547"/>
            </a:xfrm>
          </p:grpSpPr>
          <p:sp>
            <p:nvSpPr>
              <p:cNvPr id="10312" name="Freeform 114"/>
              <p:cNvSpPr>
                <a:spLocks/>
              </p:cNvSpPr>
              <p:nvPr/>
            </p:nvSpPr>
            <p:spPr bwMode="auto">
              <a:xfrm>
                <a:off x="2457" y="2549"/>
                <a:ext cx="557" cy="547"/>
              </a:xfrm>
              <a:custGeom>
                <a:avLst/>
                <a:gdLst>
                  <a:gd name="T0" fmla="*/ 557 w 1112"/>
                  <a:gd name="T1" fmla="*/ 70 h 1094"/>
                  <a:gd name="T2" fmla="*/ 529 w 1112"/>
                  <a:gd name="T3" fmla="*/ 136 h 1094"/>
                  <a:gd name="T4" fmla="*/ 509 w 1112"/>
                  <a:gd name="T5" fmla="*/ 187 h 1094"/>
                  <a:gd name="T6" fmla="*/ 486 w 1112"/>
                  <a:gd name="T7" fmla="*/ 238 h 1094"/>
                  <a:gd name="T8" fmla="*/ 472 w 1112"/>
                  <a:gd name="T9" fmla="*/ 294 h 1094"/>
                  <a:gd name="T10" fmla="*/ 463 w 1112"/>
                  <a:gd name="T11" fmla="*/ 351 h 1094"/>
                  <a:gd name="T12" fmla="*/ 453 w 1112"/>
                  <a:gd name="T13" fmla="*/ 407 h 1094"/>
                  <a:gd name="T14" fmla="*/ 453 w 1112"/>
                  <a:gd name="T15" fmla="*/ 458 h 1094"/>
                  <a:gd name="T16" fmla="*/ 453 w 1112"/>
                  <a:gd name="T17" fmla="*/ 501 h 1094"/>
                  <a:gd name="T18" fmla="*/ 453 w 1112"/>
                  <a:gd name="T19" fmla="*/ 519 h 1094"/>
                  <a:gd name="T20" fmla="*/ 121 w 1112"/>
                  <a:gd name="T21" fmla="*/ 547 h 1094"/>
                  <a:gd name="T22" fmla="*/ 65 w 1112"/>
                  <a:gd name="T23" fmla="*/ 224 h 1094"/>
                  <a:gd name="T24" fmla="*/ 14 w 1112"/>
                  <a:gd name="T25" fmla="*/ 33 h 1094"/>
                  <a:gd name="T26" fmla="*/ 0 w 1112"/>
                  <a:gd name="T27" fmla="*/ 0 h 1094"/>
                  <a:gd name="T28" fmla="*/ 210 w 1112"/>
                  <a:gd name="T29" fmla="*/ 38 h 1094"/>
                  <a:gd name="T30" fmla="*/ 383 w 1112"/>
                  <a:gd name="T31" fmla="*/ 52 h 1094"/>
                  <a:gd name="T32" fmla="*/ 495 w 1112"/>
                  <a:gd name="T33" fmla="*/ 52 h 1094"/>
                  <a:gd name="T34" fmla="*/ 557 w 1112"/>
                  <a:gd name="T35" fmla="*/ 70 h 109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112" h="1094">
                    <a:moveTo>
                      <a:pt x="1112" y="140"/>
                    </a:moveTo>
                    <a:lnTo>
                      <a:pt x="1056" y="271"/>
                    </a:lnTo>
                    <a:lnTo>
                      <a:pt x="1017" y="373"/>
                    </a:lnTo>
                    <a:lnTo>
                      <a:pt x="971" y="476"/>
                    </a:lnTo>
                    <a:lnTo>
                      <a:pt x="943" y="588"/>
                    </a:lnTo>
                    <a:lnTo>
                      <a:pt x="924" y="702"/>
                    </a:lnTo>
                    <a:lnTo>
                      <a:pt x="905" y="814"/>
                    </a:lnTo>
                    <a:lnTo>
                      <a:pt x="905" y="916"/>
                    </a:lnTo>
                    <a:lnTo>
                      <a:pt x="905" y="1001"/>
                    </a:lnTo>
                    <a:lnTo>
                      <a:pt x="905" y="1038"/>
                    </a:lnTo>
                    <a:lnTo>
                      <a:pt x="242" y="1094"/>
                    </a:lnTo>
                    <a:lnTo>
                      <a:pt x="130" y="448"/>
                    </a:lnTo>
                    <a:lnTo>
                      <a:pt x="28" y="65"/>
                    </a:lnTo>
                    <a:lnTo>
                      <a:pt x="0" y="0"/>
                    </a:lnTo>
                    <a:lnTo>
                      <a:pt x="420" y="75"/>
                    </a:lnTo>
                    <a:lnTo>
                      <a:pt x="765" y="103"/>
                    </a:lnTo>
                    <a:lnTo>
                      <a:pt x="989" y="103"/>
                    </a:lnTo>
                    <a:lnTo>
                      <a:pt x="1112" y="140"/>
                    </a:lnTo>
                    <a:close/>
                  </a:path>
                </a:pathLst>
              </a:custGeom>
              <a:solidFill>
                <a:srgbClr val="5F7FFF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13" name="Oval 115"/>
              <p:cNvSpPr>
                <a:spLocks noChangeArrowheads="1"/>
              </p:cNvSpPr>
              <p:nvPr/>
            </p:nvSpPr>
            <p:spPr bwMode="auto">
              <a:xfrm>
                <a:off x="2793" y="2961"/>
                <a:ext cx="61" cy="7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310" name="Freeform 116"/>
            <p:cNvSpPr>
              <a:spLocks/>
            </p:cNvSpPr>
            <p:nvPr/>
          </p:nvSpPr>
          <p:spPr bwMode="auto">
            <a:xfrm rot="-1582526">
              <a:off x="1425" y="1360"/>
              <a:ext cx="98" cy="146"/>
            </a:xfrm>
            <a:custGeom>
              <a:avLst/>
              <a:gdLst>
                <a:gd name="T0" fmla="*/ 0 w 136"/>
                <a:gd name="T1" fmla="*/ 0 h 220"/>
                <a:gd name="T2" fmla="*/ 46 w 136"/>
                <a:gd name="T3" fmla="*/ 45 h 220"/>
                <a:gd name="T4" fmla="*/ 69 w 136"/>
                <a:gd name="T5" fmla="*/ 100 h 220"/>
                <a:gd name="T6" fmla="*/ 81 w 136"/>
                <a:gd name="T7" fmla="*/ 119 h 220"/>
                <a:gd name="T8" fmla="*/ 98 w 136"/>
                <a:gd name="T9" fmla="*/ 146 h 2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" h="220">
                  <a:moveTo>
                    <a:pt x="0" y="0"/>
                  </a:moveTo>
                  <a:cubicBezTo>
                    <a:pt x="11" y="11"/>
                    <a:pt x="48" y="43"/>
                    <a:pt x="64" y="68"/>
                  </a:cubicBezTo>
                  <a:cubicBezTo>
                    <a:pt x="80" y="93"/>
                    <a:pt x="88" y="131"/>
                    <a:pt x="96" y="150"/>
                  </a:cubicBezTo>
                  <a:cubicBezTo>
                    <a:pt x="104" y="169"/>
                    <a:pt x="105" y="168"/>
                    <a:pt x="112" y="180"/>
                  </a:cubicBezTo>
                  <a:cubicBezTo>
                    <a:pt x="119" y="192"/>
                    <a:pt x="131" y="212"/>
                    <a:pt x="136" y="22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11" name="Freeform 117"/>
            <p:cNvSpPr>
              <a:spLocks/>
            </p:cNvSpPr>
            <p:nvPr/>
          </p:nvSpPr>
          <p:spPr bwMode="auto">
            <a:xfrm rot="-1582526">
              <a:off x="1274" y="1380"/>
              <a:ext cx="40" cy="23"/>
            </a:xfrm>
            <a:custGeom>
              <a:avLst/>
              <a:gdLst>
                <a:gd name="T0" fmla="*/ 0 w 54"/>
                <a:gd name="T1" fmla="*/ 0 h 34"/>
                <a:gd name="T2" fmla="*/ 22 w 54"/>
                <a:gd name="T3" fmla="*/ 20 h 34"/>
                <a:gd name="T4" fmla="*/ 40 w 54"/>
                <a:gd name="T5" fmla="*/ 20 h 3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4" h="34">
                  <a:moveTo>
                    <a:pt x="0" y="0"/>
                  </a:moveTo>
                  <a:cubicBezTo>
                    <a:pt x="5" y="5"/>
                    <a:pt x="21" y="24"/>
                    <a:pt x="30" y="29"/>
                  </a:cubicBezTo>
                  <a:cubicBezTo>
                    <a:pt x="39" y="34"/>
                    <a:pt x="46" y="33"/>
                    <a:pt x="54" y="29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8006" name="Group 118"/>
          <p:cNvGrpSpPr>
            <a:grpSpLocks/>
          </p:cNvGrpSpPr>
          <p:nvPr/>
        </p:nvGrpSpPr>
        <p:grpSpPr bwMode="auto">
          <a:xfrm>
            <a:off x="7243763" y="2814638"/>
            <a:ext cx="185737" cy="1614487"/>
            <a:chOff x="4467" y="1671"/>
            <a:chExt cx="117" cy="1017"/>
          </a:xfrm>
        </p:grpSpPr>
        <p:sp>
          <p:nvSpPr>
            <p:cNvPr id="10283" name="Line 119"/>
            <p:cNvSpPr>
              <a:spLocks noChangeShapeType="1"/>
            </p:cNvSpPr>
            <p:nvPr/>
          </p:nvSpPr>
          <p:spPr bwMode="auto">
            <a:xfrm>
              <a:off x="4512" y="2227"/>
              <a:ext cx="0" cy="46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284" name="Group 120"/>
            <p:cNvGrpSpPr>
              <a:grpSpLocks/>
            </p:cNvGrpSpPr>
            <p:nvPr/>
          </p:nvGrpSpPr>
          <p:grpSpPr bwMode="auto">
            <a:xfrm>
              <a:off x="4467" y="1671"/>
              <a:ext cx="117" cy="567"/>
              <a:chOff x="4236" y="2052"/>
              <a:chExt cx="117" cy="567"/>
            </a:xfrm>
          </p:grpSpPr>
          <p:sp>
            <p:nvSpPr>
              <p:cNvPr id="38009" name="AutoShape 121"/>
              <p:cNvSpPr>
                <a:spLocks noChangeArrowheads="1"/>
              </p:cNvSpPr>
              <p:nvPr/>
            </p:nvSpPr>
            <p:spPr bwMode="auto">
              <a:xfrm>
                <a:off x="4236" y="2052"/>
                <a:ext cx="96" cy="480"/>
              </a:xfrm>
              <a:prstGeom prst="can">
                <a:avLst>
                  <a:gd name="adj" fmla="val 59375"/>
                </a:avLst>
              </a:prstGeom>
              <a:gradFill rotWithShape="1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0" scaled="1"/>
              </a:gradFill>
              <a:ln w="317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286" name="Line 122"/>
              <p:cNvSpPr>
                <a:spLocks noChangeShapeType="1"/>
              </p:cNvSpPr>
              <p:nvPr/>
            </p:nvSpPr>
            <p:spPr bwMode="auto">
              <a:xfrm>
                <a:off x="4269" y="2208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87" name="Line 123"/>
              <p:cNvSpPr>
                <a:spLocks noChangeShapeType="1"/>
              </p:cNvSpPr>
              <p:nvPr/>
            </p:nvSpPr>
            <p:spPr bwMode="auto">
              <a:xfrm>
                <a:off x="4269" y="2397"/>
                <a:ext cx="2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88" name="Line 124"/>
              <p:cNvSpPr>
                <a:spLocks noChangeShapeType="1"/>
              </p:cNvSpPr>
              <p:nvPr/>
            </p:nvSpPr>
            <p:spPr bwMode="auto">
              <a:xfrm>
                <a:off x="4269" y="2496"/>
                <a:ext cx="2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89" name="Line 125"/>
              <p:cNvSpPr>
                <a:spLocks noChangeShapeType="1"/>
              </p:cNvSpPr>
              <p:nvPr/>
            </p:nvSpPr>
            <p:spPr bwMode="auto">
              <a:xfrm>
                <a:off x="4269" y="2421"/>
                <a:ext cx="1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90" name="Line 126"/>
              <p:cNvSpPr>
                <a:spLocks noChangeShapeType="1"/>
              </p:cNvSpPr>
              <p:nvPr/>
            </p:nvSpPr>
            <p:spPr bwMode="auto">
              <a:xfrm>
                <a:off x="4269" y="2448"/>
                <a:ext cx="1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91" name="Line 127"/>
              <p:cNvSpPr>
                <a:spLocks noChangeShapeType="1"/>
              </p:cNvSpPr>
              <p:nvPr/>
            </p:nvSpPr>
            <p:spPr bwMode="auto">
              <a:xfrm>
                <a:off x="4269" y="2448"/>
                <a:ext cx="1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92" name="Line 128"/>
              <p:cNvSpPr>
                <a:spLocks noChangeShapeType="1"/>
              </p:cNvSpPr>
              <p:nvPr/>
            </p:nvSpPr>
            <p:spPr bwMode="auto">
              <a:xfrm>
                <a:off x="4269" y="2475"/>
                <a:ext cx="1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93" name="Line 129"/>
              <p:cNvSpPr>
                <a:spLocks noChangeShapeType="1"/>
              </p:cNvSpPr>
              <p:nvPr/>
            </p:nvSpPr>
            <p:spPr bwMode="auto">
              <a:xfrm>
                <a:off x="4269" y="2298"/>
                <a:ext cx="2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94" name="Line 130"/>
              <p:cNvSpPr>
                <a:spLocks noChangeShapeType="1"/>
              </p:cNvSpPr>
              <p:nvPr/>
            </p:nvSpPr>
            <p:spPr bwMode="auto">
              <a:xfrm>
                <a:off x="4269" y="2322"/>
                <a:ext cx="1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95" name="Line 131"/>
              <p:cNvSpPr>
                <a:spLocks noChangeShapeType="1"/>
              </p:cNvSpPr>
              <p:nvPr/>
            </p:nvSpPr>
            <p:spPr bwMode="auto">
              <a:xfrm>
                <a:off x="4269" y="2349"/>
                <a:ext cx="1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96" name="Line 132"/>
              <p:cNvSpPr>
                <a:spLocks noChangeShapeType="1"/>
              </p:cNvSpPr>
              <p:nvPr/>
            </p:nvSpPr>
            <p:spPr bwMode="auto">
              <a:xfrm>
                <a:off x="4269" y="2349"/>
                <a:ext cx="1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97" name="Line 133"/>
              <p:cNvSpPr>
                <a:spLocks noChangeShapeType="1"/>
              </p:cNvSpPr>
              <p:nvPr/>
            </p:nvSpPr>
            <p:spPr bwMode="auto">
              <a:xfrm>
                <a:off x="4269" y="2376"/>
                <a:ext cx="1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98" name="Line 134"/>
              <p:cNvSpPr>
                <a:spLocks noChangeShapeType="1"/>
              </p:cNvSpPr>
              <p:nvPr/>
            </p:nvSpPr>
            <p:spPr bwMode="auto">
              <a:xfrm>
                <a:off x="4269" y="2274"/>
                <a:ext cx="1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99" name="Line 135"/>
              <p:cNvSpPr>
                <a:spLocks noChangeShapeType="1"/>
              </p:cNvSpPr>
              <p:nvPr/>
            </p:nvSpPr>
            <p:spPr bwMode="auto">
              <a:xfrm>
                <a:off x="4269" y="2250"/>
                <a:ext cx="1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00" name="Text Box 136"/>
              <p:cNvSpPr txBox="1">
                <a:spLocks noChangeArrowheads="1"/>
              </p:cNvSpPr>
              <p:nvPr/>
            </p:nvSpPr>
            <p:spPr bwMode="auto">
              <a:xfrm>
                <a:off x="4287" y="2356"/>
                <a:ext cx="50" cy="4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 eaLnBrk="0" hangingPunct="0">
                  <a:defRPr>
                    <a:solidFill>
                      <a:schemeClr val="tx1"/>
                    </a:solidFill>
                    <a:latin typeface="VNI-Thufap1" pitchFamily="2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NI-Thufap1" pitchFamily="2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NI-Thufap1" pitchFamily="2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NI-Thufap1" pitchFamily="2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NI-Thufap1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NI-Thufap1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NI-Thufap1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NI-Thufap1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NI-Thufap1" pitchFamily="2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400" b="1">
                    <a:solidFill>
                      <a:srgbClr val="CC0000"/>
                    </a:solidFill>
                    <a:latin typeface="Arial" pitchFamily="34" charset="0"/>
                  </a:rPr>
                  <a:t>10</a:t>
                </a:r>
              </a:p>
            </p:txBody>
          </p:sp>
          <p:sp>
            <p:nvSpPr>
              <p:cNvPr id="10301" name="Text Box 137"/>
              <p:cNvSpPr txBox="1">
                <a:spLocks noChangeArrowheads="1"/>
              </p:cNvSpPr>
              <p:nvPr/>
            </p:nvSpPr>
            <p:spPr bwMode="auto">
              <a:xfrm>
                <a:off x="4287" y="2256"/>
                <a:ext cx="48" cy="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 eaLnBrk="0" hangingPunct="0">
                  <a:defRPr>
                    <a:solidFill>
                      <a:schemeClr val="tx1"/>
                    </a:solidFill>
                    <a:latin typeface="VNI-Thufap1" pitchFamily="2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NI-Thufap1" pitchFamily="2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NI-Thufap1" pitchFamily="2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NI-Thufap1" pitchFamily="2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NI-Thufap1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NI-Thufap1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NI-Thufap1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NI-Thufap1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NI-Thufap1" pitchFamily="2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400" b="1">
                    <a:solidFill>
                      <a:srgbClr val="CC0000"/>
                    </a:solidFill>
                    <a:latin typeface="Arial" pitchFamily="34" charset="0"/>
                  </a:rPr>
                  <a:t>20</a:t>
                </a:r>
              </a:p>
            </p:txBody>
          </p:sp>
          <p:sp>
            <p:nvSpPr>
              <p:cNvPr id="10302" name="Text Box 138"/>
              <p:cNvSpPr txBox="1">
                <a:spLocks noChangeArrowheads="1"/>
              </p:cNvSpPr>
              <p:nvPr/>
            </p:nvSpPr>
            <p:spPr bwMode="auto">
              <a:xfrm>
                <a:off x="4305" y="2460"/>
                <a:ext cx="48" cy="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 eaLnBrk="0" hangingPunct="0">
                  <a:defRPr>
                    <a:solidFill>
                      <a:schemeClr val="tx1"/>
                    </a:solidFill>
                    <a:latin typeface="VNI-Thufap1" pitchFamily="2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NI-Thufap1" pitchFamily="2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NI-Thufap1" pitchFamily="2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NI-Thufap1" pitchFamily="2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NI-Thufap1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NI-Thufap1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NI-Thufap1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NI-Thufap1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NI-Thufap1" pitchFamily="2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400" b="1">
                    <a:solidFill>
                      <a:srgbClr val="CC0000"/>
                    </a:solidFill>
                    <a:latin typeface="Arial" pitchFamily="34" charset="0"/>
                  </a:rPr>
                  <a:t>0</a:t>
                </a:r>
              </a:p>
            </p:txBody>
          </p:sp>
          <p:sp>
            <p:nvSpPr>
              <p:cNvPr id="10303" name="Freeform 139"/>
              <p:cNvSpPr>
                <a:spLocks/>
              </p:cNvSpPr>
              <p:nvPr/>
            </p:nvSpPr>
            <p:spPr bwMode="auto">
              <a:xfrm flipV="1">
                <a:off x="4257" y="2523"/>
                <a:ext cx="48" cy="96"/>
              </a:xfrm>
              <a:custGeom>
                <a:avLst/>
                <a:gdLst>
                  <a:gd name="T0" fmla="*/ 0 w 336"/>
                  <a:gd name="T1" fmla="*/ 23 h 550"/>
                  <a:gd name="T2" fmla="*/ 24 w 336"/>
                  <a:gd name="T3" fmla="*/ 1 h 550"/>
                  <a:gd name="T4" fmla="*/ 48 w 336"/>
                  <a:gd name="T5" fmla="*/ 26 h 550"/>
                  <a:gd name="T6" fmla="*/ 24 w 336"/>
                  <a:gd name="T7" fmla="*/ 63 h 550"/>
                  <a:gd name="T8" fmla="*/ 24 w 336"/>
                  <a:gd name="T9" fmla="*/ 87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36" h="550">
                    <a:moveTo>
                      <a:pt x="0" y="133"/>
                    </a:moveTo>
                    <a:cubicBezTo>
                      <a:pt x="40" y="38"/>
                      <a:pt x="112" y="0"/>
                      <a:pt x="168" y="3"/>
                    </a:cubicBezTo>
                    <a:cubicBezTo>
                      <a:pt x="224" y="6"/>
                      <a:pt x="336" y="29"/>
                      <a:pt x="336" y="151"/>
                    </a:cubicBezTo>
                    <a:cubicBezTo>
                      <a:pt x="336" y="272"/>
                      <a:pt x="209" y="261"/>
                      <a:pt x="168" y="359"/>
                    </a:cubicBezTo>
                    <a:cubicBezTo>
                      <a:pt x="168" y="550"/>
                      <a:pt x="168" y="420"/>
                      <a:pt x="168" y="498"/>
                    </a:cubicBez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38028" name="Group 140"/>
          <p:cNvGrpSpPr>
            <a:grpSpLocks/>
          </p:cNvGrpSpPr>
          <p:nvPr/>
        </p:nvGrpSpPr>
        <p:grpSpPr bwMode="auto">
          <a:xfrm>
            <a:off x="7137400" y="1476375"/>
            <a:ext cx="584200" cy="2033588"/>
            <a:chOff x="4400" y="834"/>
            <a:chExt cx="368" cy="1281"/>
          </a:xfrm>
        </p:grpSpPr>
        <p:grpSp>
          <p:nvGrpSpPr>
            <p:cNvPr id="10268" name="Group 141"/>
            <p:cNvGrpSpPr>
              <a:grpSpLocks/>
            </p:cNvGrpSpPr>
            <p:nvPr/>
          </p:nvGrpSpPr>
          <p:grpSpPr bwMode="auto">
            <a:xfrm rot="5400000">
              <a:off x="4207" y="1027"/>
              <a:ext cx="753" cy="368"/>
              <a:chOff x="957" y="1034"/>
              <a:chExt cx="837" cy="409"/>
            </a:xfrm>
          </p:grpSpPr>
          <p:sp>
            <p:nvSpPr>
              <p:cNvPr id="10273" name="Freeform 142"/>
              <p:cNvSpPr>
                <a:spLocks/>
              </p:cNvSpPr>
              <p:nvPr/>
            </p:nvSpPr>
            <p:spPr bwMode="auto">
              <a:xfrm>
                <a:off x="1100" y="1034"/>
                <a:ext cx="694" cy="409"/>
              </a:xfrm>
              <a:custGeom>
                <a:avLst/>
                <a:gdLst>
                  <a:gd name="T0" fmla="*/ 395 w 694"/>
                  <a:gd name="T1" fmla="*/ 307 h 409"/>
                  <a:gd name="T2" fmla="*/ 435 w 694"/>
                  <a:gd name="T3" fmla="*/ 326 h 409"/>
                  <a:gd name="T4" fmla="*/ 480 w 694"/>
                  <a:gd name="T5" fmla="*/ 336 h 409"/>
                  <a:gd name="T6" fmla="*/ 543 w 694"/>
                  <a:gd name="T7" fmla="*/ 338 h 409"/>
                  <a:gd name="T8" fmla="*/ 570 w 694"/>
                  <a:gd name="T9" fmla="*/ 365 h 409"/>
                  <a:gd name="T10" fmla="*/ 530 w 694"/>
                  <a:gd name="T11" fmla="*/ 383 h 409"/>
                  <a:gd name="T12" fmla="*/ 464 w 694"/>
                  <a:gd name="T13" fmla="*/ 409 h 409"/>
                  <a:gd name="T14" fmla="*/ 398 w 694"/>
                  <a:gd name="T15" fmla="*/ 405 h 409"/>
                  <a:gd name="T16" fmla="*/ 303 w 694"/>
                  <a:gd name="T17" fmla="*/ 395 h 409"/>
                  <a:gd name="T18" fmla="*/ 246 w 694"/>
                  <a:gd name="T19" fmla="*/ 374 h 409"/>
                  <a:gd name="T20" fmla="*/ 211 w 694"/>
                  <a:gd name="T21" fmla="*/ 364 h 409"/>
                  <a:gd name="T22" fmla="*/ 174 w 694"/>
                  <a:gd name="T23" fmla="*/ 352 h 409"/>
                  <a:gd name="T24" fmla="*/ 141 w 694"/>
                  <a:gd name="T25" fmla="*/ 345 h 409"/>
                  <a:gd name="T26" fmla="*/ 91 w 694"/>
                  <a:gd name="T27" fmla="*/ 344 h 409"/>
                  <a:gd name="T28" fmla="*/ 51 w 694"/>
                  <a:gd name="T29" fmla="*/ 351 h 409"/>
                  <a:gd name="T30" fmla="*/ 11 w 694"/>
                  <a:gd name="T31" fmla="*/ 345 h 409"/>
                  <a:gd name="T32" fmla="*/ 8 w 694"/>
                  <a:gd name="T33" fmla="*/ 328 h 409"/>
                  <a:gd name="T34" fmla="*/ 27 w 694"/>
                  <a:gd name="T35" fmla="*/ 285 h 409"/>
                  <a:gd name="T36" fmla="*/ 27 w 694"/>
                  <a:gd name="T37" fmla="*/ 223 h 409"/>
                  <a:gd name="T38" fmla="*/ 33 w 694"/>
                  <a:gd name="T39" fmla="*/ 157 h 409"/>
                  <a:gd name="T40" fmla="*/ 41 w 694"/>
                  <a:gd name="T41" fmla="*/ 122 h 409"/>
                  <a:gd name="T42" fmla="*/ 75 w 694"/>
                  <a:gd name="T43" fmla="*/ 117 h 409"/>
                  <a:gd name="T44" fmla="*/ 111 w 694"/>
                  <a:gd name="T45" fmla="*/ 125 h 409"/>
                  <a:gd name="T46" fmla="*/ 137 w 694"/>
                  <a:gd name="T47" fmla="*/ 125 h 409"/>
                  <a:gd name="T48" fmla="*/ 235 w 694"/>
                  <a:gd name="T49" fmla="*/ 74 h 409"/>
                  <a:gd name="T50" fmla="*/ 312 w 694"/>
                  <a:gd name="T51" fmla="*/ 38 h 409"/>
                  <a:gd name="T52" fmla="*/ 359 w 694"/>
                  <a:gd name="T53" fmla="*/ 25 h 409"/>
                  <a:gd name="T54" fmla="*/ 400 w 694"/>
                  <a:gd name="T55" fmla="*/ 3 h 409"/>
                  <a:gd name="T56" fmla="*/ 430 w 694"/>
                  <a:gd name="T57" fmla="*/ 3 h 409"/>
                  <a:gd name="T58" fmla="*/ 472 w 694"/>
                  <a:gd name="T59" fmla="*/ 19 h 409"/>
                  <a:gd name="T60" fmla="*/ 530 w 694"/>
                  <a:gd name="T61" fmla="*/ 50 h 409"/>
                  <a:gd name="T62" fmla="*/ 575 w 694"/>
                  <a:gd name="T63" fmla="*/ 76 h 409"/>
                  <a:gd name="T64" fmla="*/ 607 w 694"/>
                  <a:gd name="T65" fmla="*/ 88 h 409"/>
                  <a:gd name="T66" fmla="*/ 636 w 694"/>
                  <a:gd name="T67" fmla="*/ 128 h 409"/>
                  <a:gd name="T68" fmla="*/ 655 w 694"/>
                  <a:gd name="T69" fmla="*/ 155 h 409"/>
                  <a:gd name="T70" fmla="*/ 671 w 694"/>
                  <a:gd name="T71" fmla="*/ 185 h 409"/>
                  <a:gd name="T72" fmla="*/ 692 w 694"/>
                  <a:gd name="T73" fmla="*/ 247 h 409"/>
                  <a:gd name="T74" fmla="*/ 694 w 694"/>
                  <a:gd name="T75" fmla="*/ 299 h 409"/>
                  <a:gd name="T76" fmla="*/ 687 w 694"/>
                  <a:gd name="T77" fmla="*/ 328 h 409"/>
                  <a:gd name="T78" fmla="*/ 655 w 694"/>
                  <a:gd name="T79" fmla="*/ 320 h 409"/>
                  <a:gd name="T80" fmla="*/ 641 w 694"/>
                  <a:gd name="T81" fmla="*/ 293 h 409"/>
                  <a:gd name="T82" fmla="*/ 636 w 694"/>
                  <a:gd name="T83" fmla="*/ 256 h 409"/>
                  <a:gd name="T84" fmla="*/ 590 w 694"/>
                  <a:gd name="T85" fmla="*/ 207 h 409"/>
                  <a:gd name="T86" fmla="*/ 570 w 694"/>
                  <a:gd name="T87" fmla="*/ 179 h 409"/>
                  <a:gd name="T88" fmla="*/ 536 w 694"/>
                  <a:gd name="T89" fmla="*/ 176 h 409"/>
                  <a:gd name="T90" fmla="*/ 501 w 694"/>
                  <a:gd name="T91" fmla="*/ 169 h 409"/>
                  <a:gd name="T92" fmla="*/ 470 w 694"/>
                  <a:gd name="T93" fmla="*/ 175 h 409"/>
                  <a:gd name="T94" fmla="*/ 434 w 694"/>
                  <a:gd name="T95" fmla="*/ 201 h 409"/>
                  <a:gd name="T96" fmla="*/ 397 w 694"/>
                  <a:gd name="T97" fmla="*/ 236 h 409"/>
                  <a:gd name="T98" fmla="*/ 385 w 694"/>
                  <a:gd name="T99" fmla="*/ 287 h 409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694" h="409">
                    <a:moveTo>
                      <a:pt x="385" y="287"/>
                    </a:moveTo>
                    <a:lnTo>
                      <a:pt x="395" y="307"/>
                    </a:lnTo>
                    <a:lnTo>
                      <a:pt x="409" y="317"/>
                    </a:lnTo>
                    <a:lnTo>
                      <a:pt x="435" y="326"/>
                    </a:lnTo>
                    <a:lnTo>
                      <a:pt x="457" y="339"/>
                    </a:lnTo>
                    <a:lnTo>
                      <a:pt x="480" y="336"/>
                    </a:lnTo>
                    <a:lnTo>
                      <a:pt x="516" y="331"/>
                    </a:lnTo>
                    <a:lnTo>
                      <a:pt x="543" y="338"/>
                    </a:lnTo>
                    <a:lnTo>
                      <a:pt x="563" y="351"/>
                    </a:lnTo>
                    <a:lnTo>
                      <a:pt x="570" y="365"/>
                    </a:lnTo>
                    <a:lnTo>
                      <a:pt x="553" y="374"/>
                    </a:lnTo>
                    <a:lnTo>
                      <a:pt x="530" y="383"/>
                    </a:lnTo>
                    <a:lnTo>
                      <a:pt x="493" y="396"/>
                    </a:lnTo>
                    <a:lnTo>
                      <a:pt x="464" y="409"/>
                    </a:lnTo>
                    <a:lnTo>
                      <a:pt x="428" y="406"/>
                    </a:lnTo>
                    <a:lnTo>
                      <a:pt x="398" y="405"/>
                    </a:lnTo>
                    <a:lnTo>
                      <a:pt x="375" y="403"/>
                    </a:lnTo>
                    <a:lnTo>
                      <a:pt x="303" y="395"/>
                    </a:lnTo>
                    <a:lnTo>
                      <a:pt x="276" y="383"/>
                    </a:lnTo>
                    <a:lnTo>
                      <a:pt x="246" y="374"/>
                    </a:lnTo>
                    <a:lnTo>
                      <a:pt x="231" y="368"/>
                    </a:lnTo>
                    <a:lnTo>
                      <a:pt x="211" y="364"/>
                    </a:lnTo>
                    <a:lnTo>
                      <a:pt x="190" y="356"/>
                    </a:lnTo>
                    <a:lnTo>
                      <a:pt x="174" y="352"/>
                    </a:lnTo>
                    <a:lnTo>
                      <a:pt x="157" y="346"/>
                    </a:lnTo>
                    <a:lnTo>
                      <a:pt x="141" y="345"/>
                    </a:lnTo>
                    <a:lnTo>
                      <a:pt x="120" y="342"/>
                    </a:lnTo>
                    <a:lnTo>
                      <a:pt x="91" y="344"/>
                    </a:lnTo>
                    <a:lnTo>
                      <a:pt x="70" y="348"/>
                    </a:lnTo>
                    <a:lnTo>
                      <a:pt x="51" y="351"/>
                    </a:lnTo>
                    <a:lnTo>
                      <a:pt x="32" y="349"/>
                    </a:lnTo>
                    <a:lnTo>
                      <a:pt x="11" y="345"/>
                    </a:lnTo>
                    <a:lnTo>
                      <a:pt x="0" y="343"/>
                    </a:lnTo>
                    <a:lnTo>
                      <a:pt x="8" y="328"/>
                    </a:lnTo>
                    <a:lnTo>
                      <a:pt x="16" y="313"/>
                    </a:lnTo>
                    <a:lnTo>
                      <a:pt x="27" y="285"/>
                    </a:lnTo>
                    <a:lnTo>
                      <a:pt x="26" y="244"/>
                    </a:lnTo>
                    <a:lnTo>
                      <a:pt x="27" y="223"/>
                    </a:lnTo>
                    <a:lnTo>
                      <a:pt x="31" y="181"/>
                    </a:lnTo>
                    <a:lnTo>
                      <a:pt x="33" y="157"/>
                    </a:lnTo>
                    <a:lnTo>
                      <a:pt x="35" y="134"/>
                    </a:lnTo>
                    <a:lnTo>
                      <a:pt x="41" y="122"/>
                    </a:lnTo>
                    <a:lnTo>
                      <a:pt x="31" y="109"/>
                    </a:lnTo>
                    <a:lnTo>
                      <a:pt x="75" y="117"/>
                    </a:lnTo>
                    <a:lnTo>
                      <a:pt x="91" y="118"/>
                    </a:lnTo>
                    <a:lnTo>
                      <a:pt x="111" y="125"/>
                    </a:lnTo>
                    <a:lnTo>
                      <a:pt x="125" y="126"/>
                    </a:lnTo>
                    <a:lnTo>
                      <a:pt x="137" y="125"/>
                    </a:lnTo>
                    <a:lnTo>
                      <a:pt x="161" y="113"/>
                    </a:lnTo>
                    <a:lnTo>
                      <a:pt x="235" y="74"/>
                    </a:lnTo>
                    <a:lnTo>
                      <a:pt x="275" y="54"/>
                    </a:lnTo>
                    <a:lnTo>
                      <a:pt x="312" y="38"/>
                    </a:lnTo>
                    <a:lnTo>
                      <a:pt x="334" y="33"/>
                    </a:lnTo>
                    <a:lnTo>
                      <a:pt x="359" y="25"/>
                    </a:lnTo>
                    <a:lnTo>
                      <a:pt x="379" y="15"/>
                    </a:lnTo>
                    <a:lnTo>
                      <a:pt x="400" y="3"/>
                    </a:lnTo>
                    <a:lnTo>
                      <a:pt x="416" y="0"/>
                    </a:lnTo>
                    <a:lnTo>
                      <a:pt x="430" y="3"/>
                    </a:lnTo>
                    <a:lnTo>
                      <a:pt x="452" y="14"/>
                    </a:lnTo>
                    <a:lnTo>
                      <a:pt x="472" y="19"/>
                    </a:lnTo>
                    <a:lnTo>
                      <a:pt x="490" y="25"/>
                    </a:lnTo>
                    <a:lnTo>
                      <a:pt x="530" y="50"/>
                    </a:lnTo>
                    <a:lnTo>
                      <a:pt x="551" y="59"/>
                    </a:lnTo>
                    <a:lnTo>
                      <a:pt x="575" y="76"/>
                    </a:lnTo>
                    <a:lnTo>
                      <a:pt x="595" y="83"/>
                    </a:lnTo>
                    <a:lnTo>
                      <a:pt x="607" y="88"/>
                    </a:lnTo>
                    <a:lnTo>
                      <a:pt x="622" y="109"/>
                    </a:lnTo>
                    <a:lnTo>
                      <a:pt x="636" y="128"/>
                    </a:lnTo>
                    <a:lnTo>
                      <a:pt x="649" y="144"/>
                    </a:lnTo>
                    <a:lnTo>
                      <a:pt x="655" y="155"/>
                    </a:lnTo>
                    <a:lnTo>
                      <a:pt x="664" y="170"/>
                    </a:lnTo>
                    <a:lnTo>
                      <a:pt x="671" y="185"/>
                    </a:lnTo>
                    <a:lnTo>
                      <a:pt x="689" y="220"/>
                    </a:lnTo>
                    <a:lnTo>
                      <a:pt x="692" y="247"/>
                    </a:lnTo>
                    <a:lnTo>
                      <a:pt x="692" y="276"/>
                    </a:lnTo>
                    <a:lnTo>
                      <a:pt x="694" y="299"/>
                    </a:lnTo>
                    <a:lnTo>
                      <a:pt x="692" y="317"/>
                    </a:lnTo>
                    <a:lnTo>
                      <a:pt x="687" y="328"/>
                    </a:lnTo>
                    <a:lnTo>
                      <a:pt x="675" y="331"/>
                    </a:lnTo>
                    <a:lnTo>
                      <a:pt x="655" y="320"/>
                    </a:lnTo>
                    <a:lnTo>
                      <a:pt x="645" y="306"/>
                    </a:lnTo>
                    <a:lnTo>
                      <a:pt x="641" y="293"/>
                    </a:lnTo>
                    <a:lnTo>
                      <a:pt x="636" y="275"/>
                    </a:lnTo>
                    <a:lnTo>
                      <a:pt x="636" y="256"/>
                    </a:lnTo>
                    <a:lnTo>
                      <a:pt x="612" y="231"/>
                    </a:lnTo>
                    <a:lnTo>
                      <a:pt x="590" y="207"/>
                    </a:lnTo>
                    <a:lnTo>
                      <a:pt x="580" y="190"/>
                    </a:lnTo>
                    <a:lnTo>
                      <a:pt x="570" y="179"/>
                    </a:lnTo>
                    <a:lnTo>
                      <a:pt x="553" y="180"/>
                    </a:lnTo>
                    <a:lnTo>
                      <a:pt x="536" y="176"/>
                    </a:lnTo>
                    <a:lnTo>
                      <a:pt x="515" y="175"/>
                    </a:lnTo>
                    <a:lnTo>
                      <a:pt x="501" y="169"/>
                    </a:lnTo>
                    <a:lnTo>
                      <a:pt x="482" y="171"/>
                    </a:lnTo>
                    <a:lnTo>
                      <a:pt x="470" y="175"/>
                    </a:lnTo>
                    <a:lnTo>
                      <a:pt x="453" y="188"/>
                    </a:lnTo>
                    <a:lnTo>
                      <a:pt x="434" y="201"/>
                    </a:lnTo>
                    <a:lnTo>
                      <a:pt x="412" y="215"/>
                    </a:lnTo>
                    <a:lnTo>
                      <a:pt x="397" y="236"/>
                    </a:lnTo>
                    <a:lnTo>
                      <a:pt x="381" y="252"/>
                    </a:lnTo>
                    <a:lnTo>
                      <a:pt x="385" y="287"/>
                    </a:lnTo>
                    <a:close/>
                  </a:path>
                </a:pathLst>
              </a:custGeom>
              <a:solidFill>
                <a:srgbClr val="FFBFBF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74" name="Freeform 143"/>
              <p:cNvSpPr>
                <a:spLocks/>
              </p:cNvSpPr>
              <p:nvPr/>
            </p:nvSpPr>
            <p:spPr bwMode="auto">
              <a:xfrm rot="2180584" flipH="1">
                <a:off x="1590" y="1083"/>
                <a:ext cx="111" cy="53"/>
              </a:xfrm>
              <a:custGeom>
                <a:avLst/>
                <a:gdLst>
                  <a:gd name="T0" fmla="*/ 0 w 138"/>
                  <a:gd name="T1" fmla="*/ 0 h 66"/>
                  <a:gd name="T2" fmla="*/ 53 w 138"/>
                  <a:gd name="T3" fmla="*/ 22 h 66"/>
                  <a:gd name="T4" fmla="*/ 111 w 138"/>
                  <a:gd name="T5" fmla="*/ 53 h 6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38" h="66">
                    <a:moveTo>
                      <a:pt x="0" y="0"/>
                    </a:moveTo>
                    <a:lnTo>
                      <a:pt x="66" y="27"/>
                    </a:lnTo>
                    <a:lnTo>
                      <a:pt x="138" y="6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75" name="Freeform 144"/>
              <p:cNvSpPr>
                <a:spLocks/>
              </p:cNvSpPr>
              <p:nvPr/>
            </p:nvSpPr>
            <p:spPr bwMode="auto">
              <a:xfrm rot="3423405" flipH="1">
                <a:off x="1629" y="1374"/>
                <a:ext cx="16" cy="54"/>
              </a:xfrm>
              <a:custGeom>
                <a:avLst/>
                <a:gdLst>
                  <a:gd name="T0" fmla="*/ 5 w 70"/>
                  <a:gd name="T1" fmla="*/ 0 h 169"/>
                  <a:gd name="T2" fmla="*/ 12 w 70"/>
                  <a:gd name="T3" fmla="*/ 17 h 169"/>
                  <a:gd name="T4" fmla="*/ 16 w 70"/>
                  <a:gd name="T5" fmla="*/ 27 h 169"/>
                  <a:gd name="T6" fmla="*/ 16 w 70"/>
                  <a:gd name="T7" fmla="*/ 36 h 169"/>
                  <a:gd name="T8" fmla="*/ 13 w 70"/>
                  <a:gd name="T9" fmla="*/ 45 h 169"/>
                  <a:gd name="T10" fmla="*/ 6 w 70"/>
                  <a:gd name="T11" fmla="*/ 50 h 169"/>
                  <a:gd name="T12" fmla="*/ 0 w 70"/>
                  <a:gd name="T13" fmla="*/ 54 h 16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0" h="169">
                    <a:moveTo>
                      <a:pt x="23" y="0"/>
                    </a:moveTo>
                    <a:lnTo>
                      <a:pt x="53" y="52"/>
                    </a:lnTo>
                    <a:lnTo>
                      <a:pt x="69" y="83"/>
                    </a:lnTo>
                    <a:lnTo>
                      <a:pt x="70" y="113"/>
                    </a:lnTo>
                    <a:lnTo>
                      <a:pt x="58" y="140"/>
                    </a:lnTo>
                    <a:lnTo>
                      <a:pt x="27" y="158"/>
                    </a:lnTo>
                    <a:lnTo>
                      <a:pt x="0" y="16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76" name="Freeform 145"/>
              <p:cNvSpPr>
                <a:spLocks/>
              </p:cNvSpPr>
              <p:nvPr/>
            </p:nvSpPr>
            <p:spPr bwMode="auto">
              <a:xfrm rot="3012925" flipH="1">
                <a:off x="1676" y="1190"/>
                <a:ext cx="13" cy="33"/>
              </a:xfrm>
              <a:custGeom>
                <a:avLst/>
                <a:gdLst>
                  <a:gd name="T0" fmla="*/ 0 w 50"/>
                  <a:gd name="T1" fmla="*/ 0 h 93"/>
                  <a:gd name="T2" fmla="*/ 0 w 50"/>
                  <a:gd name="T3" fmla="*/ 11 h 93"/>
                  <a:gd name="T4" fmla="*/ 2 w 50"/>
                  <a:gd name="T5" fmla="*/ 20 h 93"/>
                  <a:gd name="T6" fmla="*/ 7 w 50"/>
                  <a:gd name="T7" fmla="*/ 29 h 93"/>
                  <a:gd name="T8" fmla="*/ 13 w 50"/>
                  <a:gd name="T9" fmla="*/ 33 h 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0" h="93">
                    <a:moveTo>
                      <a:pt x="0" y="0"/>
                    </a:moveTo>
                    <a:lnTo>
                      <a:pt x="0" y="32"/>
                    </a:lnTo>
                    <a:lnTo>
                      <a:pt x="6" y="57"/>
                    </a:lnTo>
                    <a:lnTo>
                      <a:pt x="25" y="82"/>
                    </a:lnTo>
                    <a:lnTo>
                      <a:pt x="50" y="9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77" name="Freeform 146"/>
              <p:cNvSpPr>
                <a:spLocks/>
              </p:cNvSpPr>
              <p:nvPr/>
            </p:nvSpPr>
            <p:spPr bwMode="auto">
              <a:xfrm rot="3892858" flipH="1">
                <a:off x="1736" y="1271"/>
                <a:ext cx="10" cy="25"/>
              </a:xfrm>
              <a:custGeom>
                <a:avLst/>
                <a:gdLst>
                  <a:gd name="T0" fmla="*/ 0 w 19"/>
                  <a:gd name="T1" fmla="*/ 0 h 43"/>
                  <a:gd name="T2" fmla="*/ 0 w 19"/>
                  <a:gd name="T3" fmla="*/ 8 h 43"/>
                  <a:gd name="T4" fmla="*/ 2 w 19"/>
                  <a:gd name="T5" fmla="*/ 16 h 43"/>
                  <a:gd name="T6" fmla="*/ 10 w 19"/>
                  <a:gd name="T7" fmla="*/ 25 h 4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9" h="43">
                    <a:moveTo>
                      <a:pt x="0" y="0"/>
                    </a:moveTo>
                    <a:lnTo>
                      <a:pt x="0" y="14"/>
                    </a:lnTo>
                    <a:lnTo>
                      <a:pt x="4" y="28"/>
                    </a:lnTo>
                    <a:lnTo>
                      <a:pt x="19" y="4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0278" name="Group 147"/>
              <p:cNvGrpSpPr>
                <a:grpSpLocks/>
              </p:cNvGrpSpPr>
              <p:nvPr/>
            </p:nvGrpSpPr>
            <p:grpSpPr bwMode="auto">
              <a:xfrm rot="11405476" flipH="1">
                <a:off x="957" y="1115"/>
                <a:ext cx="261" cy="307"/>
                <a:chOff x="2457" y="2549"/>
                <a:chExt cx="557" cy="547"/>
              </a:xfrm>
            </p:grpSpPr>
            <p:sp>
              <p:nvSpPr>
                <p:cNvPr id="10281" name="Freeform 148"/>
                <p:cNvSpPr>
                  <a:spLocks/>
                </p:cNvSpPr>
                <p:nvPr/>
              </p:nvSpPr>
              <p:spPr bwMode="auto">
                <a:xfrm>
                  <a:off x="2457" y="2549"/>
                  <a:ext cx="557" cy="547"/>
                </a:xfrm>
                <a:custGeom>
                  <a:avLst/>
                  <a:gdLst>
                    <a:gd name="T0" fmla="*/ 557 w 1112"/>
                    <a:gd name="T1" fmla="*/ 70 h 1094"/>
                    <a:gd name="T2" fmla="*/ 529 w 1112"/>
                    <a:gd name="T3" fmla="*/ 136 h 1094"/>
                    <a:gd name="T4" fmla="*/ 509 w 1112"/>
                    <a:gd name="T5" fmla="*/ 187 h 1094"/>
                    <a:gd name="T6" fmla="*/ 486 w 1112"/>
                    <a:gd name="T7" fmla="*/ 238 h 1094"/>
                    <a:gd name="T8" fmla="*/ 472 w 1112"/>
                    <a:gd name="T9" fmla="*/ 294 h 1094"/>
                    <a:gd name="T10" fmla="*/ 463 w 1112"/>
                    <a:gd name="T11" fmla="*/ 351 h 1094"/>
                    <a:gd name="T12" fmla="*/ 453 w 1112"/>
                    <a:gd name="T13" fmla="*/ 407 h 1094"/>
                    <a:gd name="T14" fmla="*/ 453 w 1112"/>
                    <a:gd name="T15" fmla="*/ 458 h 1094"/>
                    <a:gd name="T16" fmla="*/ 453 w 1112"/>
                    <a:gd name="T17" fmla="*/ 501 h 1094"/>
                    <a:gd name="T18" fmla="*/ 453 w 1112"/>
                    <a:gd name="T19" fmla="*/ 519 h 1094"/>
                    <a:gd name="T20" fmla="*/ 121 w 1112"/>
                    <a:gd name="T21" fmla="*/ 547 h 1094"/>
                    <a:gd name="T22" fmla="*/ 65 w 1112"/>
                    <a:gd name="T23" fmla="*/ 224 h 1094"/>
                    <a:gd name="T24" fmla="*/ 14 w 1112"/>
                    <a:gd name="T25" fmla="*/ 33 h 1094"/>
                    <a:gd name="T26" fmla="*/ 0 w 1112"/>
                    <a:gd name="T27" fmla="*/ 0 h 1094"/>
                    <a:gd name="T28" fmla="*/ 210 w 1112"/>
                    <a:gd name="T29" fmla="*/ 38 h 1094"/>
                    <a:gd name="T30" fmla="*/ 383 w 1112"/>
                    <a:gd name="T31" fmla="*/ 52 h 1094"/>
                    <a:gd name="T32" fmla="*/ 495 w 1112"/>
                    <a:gd name="T33" fmla="*/ 52 h 1094"/>
                    <a:gd name="T34" fmla="*/ 557 w 1112"/>
                    <a:gd name="T35" fmla="*/ 70 h 1094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1112" h="1094">
                      <a:moveTo>
                        <a:pt x="1112" y="140"/>
                      </a:moveTo>
                      <a:lnTo>
                        <a:pt x="1056" y="271"/>
                      </a:lnTo>
                      <a:lnTo>
                        <a:pt x="1017" y="373"/>
                      </a:lnTo>
                      <a:lnTo>
                        <a:pt x="971" y="476"/>
                      </a:lnTo>
                      <a:lnTo>
                        <a:pt x="943" y="588"/>
                      </a:lnTo>
                      <a:lnTo>
                        <a:pt x="924" y="702"/>
                      </a:lnTo>
                      <a:lnTo>
                        <a:pt x="905" y="814"/>
                      </a:lnTo>
                      <a:lnTo>
                        <a:pt x="905" y="916"/>
                      </a:lnTo>
                      <a:lnTo>
                        <a:pt x="905" y="1001"/>
                      </a:lnTo>
                      <a:lnTo>
                        <a:pt x="905" y="1038"/>
                      </a:lnTo>
                      <a:lnTo>
                        <a:pt x="242" y="1094"/>
                      </a:lnTo>
                      <a:lnTo>
                        <a:pt x="130" y="448"/>
                      </a:lnTo>
                      <a:lnTo>
                        <a:pt x="28" y="65"/>
                      </a:lnTo>
                      <a:lnTo>
                        <a:pt x="0" y="0"/>
                      </a:lnTo>
                      <a:lnTo>
                        <a:pt x="420" y="75"/>
                      </a:lnTo>
                      <a:lnTo>
                        <a:pt x="765" y="103"/>
                      </a:lnTo>
                      <a:lnTo>
                        <a:pt x="989" y="103"/>
                      </a:lnTo>
                      <a:lnTo>
                        <a:pt x="1112" y="140"/>
                      </a:lnTo>
                      <a:close/>
                    </a:path>
                  </a:pathLst>
                </a:custGeom>
                <a:solidFill>
                  <a:srgbClr val="5F7FFF"/>
                </a:solidFill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82" name="Oval 149"/>
                <p:cNvSpPr>
                  <a:spLocks noChangeArrowheads="1"/>
                </p:cNvSpPr>
                <p:nvPr/>
              </p:nvSpPr>
              <p:spPr bwMode="auto">
                <a:xfrm>
                  <a:off x="2793" y="2961"/>
                  <a:ext cx="61" cy="70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0279" name="Freeform 150"/>
              <p:cNvSpPr>
                <a:spLocks/>
              </p:cNvSpPr>
              <p:nvPr/>
            </p:nvSpPr>
            <p:spPr bwMode="auto">
              <a:xfrm rot="8068401" flipH="1">
                <a:off x="1546" y="1379"/>
                <a:ext cx="15" cy="10"/>
              </a:xfrm>
              <a:custGeom>
                <a:avLst/>
                <a:gdLst>
                  <a:gd name="T0" fmla="*/ 15 w 55"/>
                  <a:gd name="T1" fmla="*/ 10 h 33"/>
                  <a:gd name="T2" fmla="*/ 7 w 55"/>
                  <a:gd name="T3" fmla="*/ 7 h 33"/>
                  <a:gd name="T4" fmla="*/ 2 w 55"/>
                  <a:gd name="T5" fmla="*/ 2 h 33"/>
                  <a:gd name="T6" fmla="*/ 0 w 55"/>
                  <a:gd name="T7" fmla="*/ 0 h 3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5" h="33">
                    <a:moveTo>
                      <a:pt x="55" y="33"/>
                    </a:moveTo>
                    <a:lnTo>
                      <a:pt x="26" y="22"/>
                    </a:lnTo>
                    <a:lnTo>
                      <a:pt x="7" y="8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80" name="Freeform 151"/>
              <p:cNvSpPr>
                <a:spLocks/>
              </p:cNvSpPr>
              <p:nvPr/>
            </p:nvSpPr>
            <p:spPr bwMode="auto">
              <a:xfrm rot="2668401" flipH="1">
                <a:off x="1554" y="1050"/>
                <a:ext cx="51" cy="32"/>
              </a:xfrm>
              <a:custGeom>
                <a:avLst/>
                <a:gdLst>
                  <a:gd name="T0" fmla="*/ 0 w 53"/>
                  <a:gd name="T1" fmla="*/ 0 h 34"/>
                  <a:gd name="T2" fmla="*/ 16 w 53"/>
                  <a:gd name="T3" fmla="*/ 8 h 34"/>
                  <a:gd name="T4" fmla="*/ 51 w 53"/>
                  <a:gd name="T5" fmla="*/ 32 h 3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3" h="34">
                    <a:moveTo>
                      <a:pt x="0" y="0"/>
                    </a:moveTo>
                    <a:lnTo>
                      <a:pt x="17" y="8"/>
                    </a:lnTo>
                    <a:lnTo>
                      <a:pt x="53" y="3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269" name="Group 152"/>
            <p:cNvGrpSpPr>
              <a:grpSpLocks/>
            </p:cNvGrpSpPr>
            <p:nvPr/>
          </p:nvGrpSpPr>
          <p:grpSpPr bwMode="auto">
            <a:xfrm>
              <a:off x="4456" y="1530"/>
              <a:ext cx="121" cy="585"/>
              <a:chOff x="1353" y="1791"/>
              <a:chExt cx="121" cy="585"/>
            </a:xfrm>
          </p:grpSpPr>
          <p:sp>
            <p:nvSpPr>
              <p:cNvPr id="10270" name="AutoShape 153"/>
              <p:cNvSpPr>
                <a:spLocks noChangeArrowheads="1"/>
              </p:cNvSpPr>
              <p:nvPr/>
            </p:nvSpPr>
            <p:spPr bwMode="auto">
              <a:xfrm>
                <a:off x="1353" y="1896"/>
                <a:ext cx="121" cy="480"/>
              </a:xfrm>
              <a:prstGeom prst="can">
                <a:avLst>
                  <a:gd name="adj" fmla="val 47107"/>
                </a:avLst>
              </a:prstGeom>
              <a:gradFill rotWithShape="1">
                <a:gsLst>
                  <a:gs pos="0">
                    <a:srgbClr val="475E76"/>
                  </a:gs>
                  <a:gs pos="50000">
                    <a:srgbClr val="99CCFF"/>
                  </a:gs>
                  <a:gs pos="100000">
                    <a:srgbClr val="475E76"/>
                  </a:gs>
                </a:gsLst>
                <a:lin ang="0" scaled="1"/>
              </a:gradFill>
              <a:ln w="317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71" name="Oval 154"/>
              <p:cNvSpPr>
                <a:spLocks noChangeArrowheads="1"/>
              </p:cNvSpPr>
              <p:nvPr/>
            </p:nvSpPr>
            <p:spPr bwMode="auto">
              <a:xfrm>
                <a:off x="1371" y="1896"/>
                <a:ext cx="86" cy="48"/>
              </a:xfrm>
              <a:prstGeom prst="ellipse">
                <a:avLst/>
              </a:prstGeom>
              <a:solidFill>
                <a:srgbClr val="99CCFF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72" name="Freeform 155"/>
              <p:cNvSpPr>
                <a:spLocks/>
              </p:cNvSpPr>
              <p:nvPr/>
            </p:nvSpPr>
            <p:spPr bwMode="auto">
              <a:xfrm>
                <a:off x="1411" y="1791"/>
                <a:ext cx="46" cy="144"/>
              </a:xfrm>
              <a:custGeom>
                <a:avLst/>
                <a:gdLst>
                  <a:gd name="T0" fmla="*/ 0 w 183"/>
                  <a:gd name="T1" fmla="*/ 14 h 440"/>
                  <a:gd name="T2" fmla="*/ 25 w 183"/>
                  <a:gd name="T3" fmla="*/ 5 h 440"/>
                  <a:gd name="T4" fmla="*/ 44 w 183"/>
                  <a:gd name="T5" fmla="*/ 43 h 440"/>
                  <a:gd name="T6" fmla="*/ 5 w 183"/>
                  <a:gd name="T7" fmla="*/ 98 h 440"/>
                  <a:gd name="T8" fmla="*/ 5 w 183"/>
                  <a:gd name="T9" fmla="*/ 132 h 4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3" h="440">
                    <a:moveTo>
                      <a:pt x="0" y="44"/>
                    </a:moveTo>
                    <a:cubicBezTo>
                      <a:pt x="18" y="17"/>
                      <a:pt x="70" y="0"/>
                      <a:pt x="99" y="14"/>
                    </a:cubicBezTo>
                    <a:cubicBezTo>
                      <a:pt x="128" y="28"/>
                      <a:pt x="183" y="50"/>
                      <a:pt x="174" y="131"/>
                    </a:cubicBezTo>
                    <a:cubicBezTo>
                      <a:pt x="165" y="212"/>
                      <a:pt x="58" y="229"/>
                      <a:pt x="20" y="299"/>
                    </a:cubicBezTo>
                    <a:cubicBezTo>
                      <a:pt x="20" y="440"/>
                      <a:pt x="20" y="344"/>
                      <a:pt x="20" y="402"/>
                    </a:cubicBez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0259" name="Line 156"/>
          <p:cNvSpPr>
            <a:spLocks noChangeShapeType="1"/>
          </p:cNvSpPr>
          <p:nvPr/>
        </p:nvSpPr>
        <p:spPr bwMode="auto">
          <a:xfrm>
            <a:off x="7019925" y="1984375"/>
            <a:ext cx="0" cy="14620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60" name="Freeform 157"/>
          <p:cNvSpPr>
            <a:spLocks/>
          </p:cNvSpPr>
          <p:nvPr/>
        </p:nvSpPr>
        <p:spPr bwMode="auto">
          <a:xfrm flipV="1">
            <a:off x="6948488" y="1698625"/>
            <a:ext cx="119062" cy="274638"/>
          </a:xfrm>
          <a:custGeom>
            <a:avLst/>
            <a:gdLst>
              <a:gd name="T0" fmla="*/ 0 w 336"/>
              <a:gd name="T1" fmla="*/ 66412 h 550"/>
              <a:gd name="T2" fmla="*/ 59531 w 336"/>
              <a:gd name="T3" fmla="*/ 1498 h 550"/>
              <a:gd name="T4" fmla="*/ 119062 w 336"/>
              <a:gd name="T5" fmla="*/ 75401 h 550"/>
              <a:gd name="T6" fmla="*/ 59531 w 336"/>
              <a:gd name="T7" fmla="*/ 179264 h 550"/>
              <a:gd name="T8" fmla="*/ 59531 w 336"/>
              <a:gd name="T9" fmla="*/ 248672 h 5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36" h="550">
                <a:moveTo>
                  <a:pt x="0" y="133"/>
                </a:moveTo>
                <a:cubicBezTo>
                  <a:pt x="40" y="38"/>
                  <a:pt x="112" y="0"/>
                  <a:pt x="168" y="3"/>
                </a:cubicBezTo>
                <a:cubicBezTo>
                  <a:pt x="224" y="6"/>
                  <a:pt x="336" y="29"/>
                  <a:pt x="336" y="151"/>
                </a:cubicBezTo>
                <a:cubicBezTo>
                  <a:pt x="336" y="272"/>
                  <a:pt x="209" y="261"/>
                  <a:pt x="168" y="359"/>
                </a:cubicBezTo>
                <a:cubicBezTo>
                  <a:pt x="168" y="550"/>
                  <a:pt x="168" y="420"/>
                  <a:pt x="168" y="498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0261" name="Group 158"/>
          <p:cNvGrpSpPr>
            <a:grpSpLocks/>
          </p:cNvGrpSpPr>
          <p:nvPr/>
        </p:nvGrpSpPr>
        <p:grpSpPr bwMode="auto">
          <a:xfrm>
            <a:off x="4229100" y="927100"/>
            <a:ext cx="1143000" cy="293688"/>
            <a:chOff x="3008" y="591"/>
            <a:chExt cx="720" cy="185"/>
          </a:xfrm>
        </p:grpSpPr>
        <p:sp>
          <p:nvSpPr>
            <p:cNvPr id="10266" name="Freeform 159" descr="Oak"/>
            <p:cNvSpPr>
              <a:spLocks/>
            </p:cNvSpPr>
            <p:nvPr/>
          </p:nvSpPr>
          <p:spPr bwMode="auto">
            <a:xfrm>
              <a:off x="3008" y="591"/>
              <a:ext cx="720" cy="185"/>
            </a:xfrm>
            <a:custGeom>
              <a:avLst/>
              <a:gdLst>
                <a:gd name="T0" fmla="*/ 0 w 720"/>
                <a:gd name="T1" fmla="*/ 185 h 185"/>
                <a:gd name="T2" fmla="*/ 720 w 720"/>
                <a:gd name="T3" fmla="*/ 185 h 185"/>
                <a:gd name="T4" fmla="*/ 528 w 720"/>
                <a:gd name="T5" fmla="*/ 59 h 185"/>
                <a:gd name="T6" fmla="*/ 368 w 720"/>
                <a:gd name="T7" fmla="*/ 10 h 185"/>
                <a:gd name="T8" fmla="*/ 232 w 720"/>
                <a:gd name="T9" fmla="*/ 57 h 185"/>
                <a:gd name="T10" fmla="*/ 96 w 720"/>
                <a:gd name="T11" fmla="*/ 108 h 185"/>
                <a:gd name="T12" fmla="*/ 0 w 720"/>
                <a:gd name="T13" fmla="*/ 185 h 18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20" h="185">
                  <a:moveTo>
                    <a:pt x="0" y="185"/>
                  </a:moveTo>
                  <a:lnTo>
                    <a:pt x="720" y="185"/>
                  </a:lnTo>
                  <a:lnTo>
                    <a:pt x="528" y="59"/>
                  </a:lnTo>
                  <a:cubicBezTo>
                    <a:pt x="469" y="31"/>
                    <a:pt x="417" y="10"/>
                    <a:pt x="368" y="10"/>
                  </a:cubicBezTo>
                  <a:cubicBezTo>
                    <a:pt x="304" y="0"/>
                    <a:pt x="277" y="33"/>
                    <a:pt x="232" y="57"/>
                  </a:cubicBezTo>
                  <a:cubicBezTo>
                    <a:pt x="187" y="82"/>
                    <a:pt x="127" y="80"/>
                    <a:pt x="96" y="108"/>
                  </a:cubicBezTo>
                  <a:lnTo>
                    <a:pt x="0" y="185"/>
                  </a:lnTo>
                  <a:close/>
                </a:path>
              </a:pathLst>
            </a:custGeom>
            <a:blipFill dpi="0" rotWithShape="1">
              <a:blip r:embed="rId6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7" name="Line 160"/>
            <p:cNvSpPr>
              <a:spLocks noChangeShapeType="1"/>
            </p:cNvSpPr>
            <p:nvPr/>
          </p:nvSpPr>
          <p:spPr bwMode="auto">
            <a:xfrm>
              <a:off x="3024" y="768"/>
              <a:ext cx="6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262" name="Line 161"/>
          <p:cNvSpPr>
            <a:spLocks noChangeShapeType="1"/>
          </p:cNvSpPr>
          <p:nvPr/>
        </p:nvSpPr>
        <p:spPr bwMode="auto">
          <a:xfrm>
            <a:off x="4781550" y="1204913"/>
            <a:ext cx="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050" name="Line 162"/>
          <p:cNvSpPr>
            <a:spLocks noChangeShapeType="1"/>
          </p:cNvSpPr>
          <p:nvPr/>
        </p:nvSpPr>
        <p:spPr bwMode="auto">
          <a:xfrm>
            <a:off x="4667250" y="2057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051" name="Line 163"/>
          <p:cNvSpPr>
            <a:spLocks noChangeShapeType="1"/>
          </p:cNvSpPr>
          <p:nvPr/>
        </p:nvSpPr>
        <p:spPr bwMode="auto">
          <a:xfrm>
            <a:off x="7315200" y="3890963"/>
            <a:ext cx="0" cy="5476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" name="Text Box 4"/>
          <p:cNvSpPr txBox="1">
            <a:spLocks noChangeArrowheads="1"/>
          </p:cNvSpPr>
          <p:nvPr/>
        </p:nvSpPr>
        <p:spPr bwMode="auto">
          <a:xfrm>
            <a:off x="61912" y="-19050"/>
            <a:ext cx="885348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400" u="sng" dirty="0">
                <a:solidFill>
                  <a:srgbClr val="F90926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400" u="sng" dirty="0" smtClean="0">
                <a:solidFill>
                  <a:srgbClr val="F90926"/>
                </a:solidFill>
                <a:latin typeface="Times New Roman" pitchFamily="18" charset="0"/>
                <a:cs typeface="Times New Roman" pitchFamily="18" charset="0"/>
              </a:rPr>
              <a:t>RÒNG RỌC GIÚP CON NGƯỜI LÀM VIỆC DỄ DÀNG HƠN NHƯ THẾ NÀO ?</a:t>
            </a:r>
            <a:endParaRPr lang="en-US" sz="2400" u="sng" dirty="0">
              <a:solidFill>
                <a:srgbClr val="F9092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5" name="Text Box 12"/>
          <p:cNvSpPr txBox="1">
            <a:spLocks noChangeArrowheads="1"/>
          </p:cNvSpPr>
          <p:nvPr/>
        </p:nvSpPr>
        <p:spPr bwMode="auto">
          <a:xfrm>
            <a:off x="96982" y="819448"/>
            <a:ext cx="5638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1/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Thí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40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8418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9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79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C -0.00329 -0.02153 -0.00642 -0.04283 -0.01145 -0.0632 C -0.01649 -0.08357 -0.02361 -0.10834 -0.03072 -0.12292 C -0.03784 -0.1375 -0.04895 -0.14746 -0.05468 -0.1507 C -0.06041 -0.15394 -0.06302 -0.14815 -0.06562 -0.14236 " pathEditMode="relative" ptsTypes="aaaaA">
                                      <p:cBhvr>
                                        <p:cTn id="24" dur="2000" fill="hold"/>
                                        <p:tgtEl>
                                          <p:spTgt spid="379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C -0.00329 -0.02153 -0.00642 -0.04283 -0.01145 -0.0632 C -0.01649 -0.08357 -0.02361 -0.10834 -0.03072 -0.12292 C -0.03784 -0.1375 -0.04895 -0.14746 -0.05468 -0.1507 C -0.06041 -0.15394 -0.06302 -0.14815 -0.06562 -0.14236 " pathEditMode="relative" ptsTypes="aaaaA">
                                      <p:cBhvr>
                                        <p:cTn id="26" dur="2000" fill="hold"/>
                                        <p:tgtEl>
                                          <p:spTgt spid="379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562 -0.14236 L -0.05208 -0.13194 " pathEditMode="relative" rAng="0" ptsTypes="AA">
                                      <p:cBhvr>
                                        <p:cTn id="29" dur="500" fill="hold"/>
                                        <p:tgtEl>
                                          <p:spTgt spid="379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" y="509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0 0.04445 " pathEditMode="relative" ptsTypes="AA">
                                      <p:cBhvr>
                                        <p:cTn id="31" dur="1000" fill="hold"/>
                                        <p:tgtEl>
                                          <p:spTgt spid="379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407 -0.14236 L -0.06407 -0.09791 " pathEditMode="relative" rAng="0" ptsTypes="AA">
                                      <p:cBhvr>
                                        <p:cTn id="33" dur="1000" fill="hold"/>
                                        <p:tgtEl>
                                          <p:spTgt spid="379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458 -0.10139 C -0.0427 -0.13194 -0.02066 -0.1625 0.00157 -0.19097 C 0.02379 -0.21944 0.05191 -0.25671 0.06927 -0.27222 C 0.08664 -0.28773 0.09827 -0.28449 0.10521 -0.28472 C 0.11216 -0.28495 0.11181 -0.2794 0.11146 -0.27361 " pathEditMode="relative" rAng="0" ptsTypes="aaaaA">
                                      <p:cBhvr>
                                        <p:cTn id="37" dur="2000" fill="hold"/>
                                        <p:tgtEl>
                                          <p:spTgt spid="379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37" y="-9329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459 -0.10139 C -0.04271 -0.13194 -0.02066 -0.1625 0.00156 -0.19097 C 0.02378 -0.21944 0.05191 -0.25671 0.06927 -0.27222 C 0.08663 -0.28773 0.09826 -0.28449 0.10521 -0.28472 C 0.11215 -0.28495 0.1118 -0.2794 0.11146 -0.27361 " pathEditMode="relative" rAng="0" ptsTypes="aaaaA">
                                      <p:cBhvr>
                                        <p:cTn id="39" dur="2000" fill="hold"/>
                                        <p:tgtEl>
                                          <p:spTgt spid="379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37" y="-9329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0.04352 L 0.00052 -0.00092 " pathEditMode="relative" rAng="0" ptsTypes="AA">
                                      <p:cBhvr>
                                        <p:cTn id="41" dur="500" fill="hold"/>
                                        <p:tgtEl>
                                          <p:spTgt spid="379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146 -0.27361 L 0.15625 -0.35417 " pathEditMode="relative" rAng="0" ptsTypes="AA">
                                      <p:cBhvr>
                                        <p:cTn id="44" dur="500" fill="hold"/>
                                        <p:tgtEl>
                                          <p:spTgt spid="379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-4028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146 -0.27361 L 0.11146 -0.22917 " pathEditMode="relative" rAng="0" ptsTypes="AA">
                                      <p:cBhvr>
                                        <p:cTn id="46" dur="1000" fill="hold"/>
                                        <p:tgtEl>
                                          <p:spTgt spid="379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222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0 0.04445 " pathEditMode="relative" ptsTypes="AA">
                                      <p:cBhvr>
                                        <p:cTn id="48" dur="10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3.7037E-6 L 2.77778E-6 -0.04445 " pathEditMode="relative" rAng="0" ptsTypes="AA">
                                      <p:cBhvr>
                                        <p:cTn id="50" dur="1000" fill="hold"/>
                                        <p:tgtEl>
                                          <p:spTgt spid="379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222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3 5.55112E-17 L 0.00053 0.05556 " pathEditMode="relative" rAng="0" ptsTypes="AA">
                                      <p:cBhvr>
                                        <p:cTn id="52" dur="1000" fill="hold"/>
                                        <p:tgtEl>
                                          <p:spTgt spid="38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0 0.1 " pathEditMode="relative" ptsTypes="AA">
                                      <p:cBhvr>
                                        <p:cTn id="56" dur="2000" fill="hold"/>
                                        <p:tgtEl>
                                          <p:spTgt spid="379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0.04422 L 2.77778E-6 0.05578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379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000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146 -0.23055 L 0.11146 -0.33055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379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00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0.04328 L 0.00052 -0.05672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00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0.05556 L 0.00052 -3.33333E-6 " pathEditMode="relative" rAng="0" ptsTypes="AA">
                                      <p:cBhvr>
                                        <p:cTn id="64" dur="1000" fill="hold"/>
                                        <p:tgtEl>
                                          <p:spTgt spid="38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198 -0.33055 C 0.10591 -0.33773 0.09983 -0.34491 0.0974 -0.34167 C 0.09497 -0.33842 0.0875 -0.33241 0.0974 -0.31111 C 0.1073 -0.28981 0.12587 -0.25185 0.15677 -0.21389 C 0.18768 -0.17592 0.25139 -0.11342 0.28282 -0.08333 C 0.31424 -0.05324 0.329 -0.0463 0.34532 -0.03333 C 0.36164 -0.02037 0.37344 -0.01458 0.38073 -0.00555 C 0.38802 0.00347 0.38855 0.01204 0.38907 0.02083 " pathEditMode="relative" rAng="0" ptsTypes="aaaaaaaA">
                                      <p:cBhvr>
                                        <p:cTn id="68" dur="2000" fill="hold"/>
                                        <p:tgtEl>
                                          <p:spTgt spid="379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22" y="16852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198 -0.33055 C 0.1059 -0.33773 0.09982 -0.34491 0.09739 -0.34166 C 0.09496 -0.33842 0.0875 -0.33241 0.09739 -0.31111 C 0.10729 -0.28981 0.12586 -0.25185 0.15677 -0.21389 C 0.18767 -0.17592 0.25139 -0.11342 0.28281 -0.08333 C 0.31423 -0.05324 0.32899 -0.04629 0.34531 -0.03333 C 0.36163 -0.02037 0.37343 -0.01458 0.38073 -0.00555 C 0.38802 0.00347 0.38854 0.01204 0.38906 0.02084 " pathEditMode="relative" rAng="0" ptsTypes="aaaaaaaA">
                                      <p:cBhvr>
                                        <p:cTn id="70" dur="2000" fill="hold"/>
                                        <p:tgtEl>
                                          <p:spTgt spid="379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22" y="16852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0.05439 L 2.77778E-6 0.09884 " pathEditMode="relative" rAng="0" ptsTypes="AA">
                                      <p:cBhvr>
                                        <p:cTn id="72" dur="500" fill="hold"/>
                                        <p:tgtEl>
                                          <p:spTgt spid="379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222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-0.05602 L 0.00052 -0.07824 " pathEditMode="relative" rAng="0" ptsTypes="AA">
                                      <p:cBhvr>
                                        <p:cTn id="74" dur="5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11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8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379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379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8907 0.02083 L 0.38907 0.04305 " pathEditMode="relative" rAng="0" ptsTypes="AA">
                                      <p:cBhvr>
                                        <p:cTn id="83" dur="1000" fill="hold"/>
                                        <p:tgtEl>
                                          <p:spTgt spid="379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11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0 0.02222 " pathEditMode="relative" ptsTypes="AA">
                                      <p:cBhvr>
                                        <p:cTn id="85" dur="1000" fill="hold"/>
                                        <p:tgtEl>
                                          <p:spTgt spid="378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0 0.02222 " pathEditMode="relative" ptsTypes="AA">
                                      <p:cBhvr>
                                        <p:cTn id="87" dur="1000" fill="hold"/>
                                        <p:tgtEl>
                                          <p:spTgt spid="379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0 0.02222 " pathEditMode="relative" ptsTypes="AA">
                                      <p:cBhvr>
                                        <p:cTn id="89" dur="1000" fill="hold"/>
                                        <p:tgtEl>
                                          <p:spTgt spid="380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0 -0.14445 " pathEditMode="relative" ptsTypes="AA">
                                      <p:cBhvr>
                                        <p:cTn id="93" dur="2000" fill="hold"/>
                                        <p:tgtEl>
                                          <p:spTgt spid="38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0.0206 L 0.00052 -0.12385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380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222"/>
                                    </p:animMotion>
                                  </p:childTnLst>
                                </p:cTn>
                              </p:par>
                              <p:par>
                                <p:cTn id="9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8906 0.04167 L 0.38906 -0.025 " pathEditMode="relative" rAng="0" ptsTypes="AA">
                                      <p:cBhvr>
                                        <p:cTn id="97" dur="2000" fill="hold"/>
                                        <p:tgtEl>
                                          <p:spTgt spid="379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333"/>
                                    </p:animMotion>
                                  </p:childTnLst>
                                </p:cTn>
                              </p:par>
                              <p:par>
                                <p:cTn id="9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3 0.0206 L 0.00053 -0.04607 " pathEditMode="relative" rAng="0" ptsTypes="AA">
                                      <p:cBhvr>
                                        <p:cTn id="99" dur="2000" fill="hold"/>
                                        <p:tgtEl>
                                          <p:spTgt spid="378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333"/>
                                    </p:animMotion>
                                  </p:childTnLst>
                                </p:cTn>
                              </p:par>
                              <p:par>
                                <p:cTn id="10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5 0.0206 L 0.00035 -0.04607 " pathEditMode="relative" rAng="0" ptsTypes="AA">
                                      <p:cBhvr>
                                        <p:cTn id="101" dur="2000" fill="hold"/>
                                        <p:tgtEl>
                                          <p:spTgt spid="379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333"/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5 0.02083 L 0.00035 -0.04584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38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01" grpId="0" animBg="1"/>
      <p:bldP spid="37901" grpId="1" animBg="1"/>
      <p:bldP spid="38050" grpId="0" animBg="1"/>
      <p:bldP spid="38050" grpId="1" animBg="1"/>
      <p:bldP spid="38050" grpId="2" animBg="1"/>
      <p:bldP spid="38051" grpId="0" animBg="1"/>
      <p:bldP spid="164" grpId="0"/>
      <p:bldP spid="16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</TotalTime>
  <Words>1509</Words>
  <Application>Microsoft Office PowerPoint</Application>
  <PresentationFormat>On-screen Show (4:3)</PresentationFormat>
  <Paragraphs>276</Paragraphs>
  <Slides>27</Slides>
  <Notes>8</Notes>
  <HiddenSlides>0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Office Theme</vt:lpstr>
      <vt:lpstr>Image</vt:lpstr>
      <vt:lpstr>Kiểm tra bài cũ</vt:lpstr>
      <vt:lpstr>PowerPoint Presentation</vt:lpstr>
      <vt:lpstr>PowerPoint Presentation</vt:lpstr>
      <vt:lpstr>PowerPoint Presentation</vt:lpstr>
      <vt:lpstr>TIẾT 19. BÀI 16: RÒNG RỌC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Một số thí dụ về sử dụng ròng rọc</vt:lpstr>
      <vt:lpstr>PowerPoint Presentation</vt:lpstr>
      <vt:lpstr>PowerPoint Presentation</vt:lpstr>
      <vt:lpstr>H16.6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Admin</cp:lastModifiedBy>
  <cp:revision>26</cp:revision>
  <dcterms:created xsi:type="dcterms:W3CDTF">2019-12-15T15:50:45Z</dcterms:created>
  <dcterms:modified xsi:type="dcterms:W3CDTF">2020-01-04T00:04:56Z</dcterms:modified>
</cp:coreProperties>
</file>